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77" r:id="rId2"/>
    <p:sldMasterId id="2147483679" r:id="rId3"/>
  </p:sldMasterIdLst>
  <p:notesMasterIdLst>
    <p:notesMasterId r:id="rId34"/>
  </p:notesMasterIdLst>
  <p:handoutMasterIdLst>
    <p:handoutMasterId r:id="rId35"/>
  </p:handoutMasterIdLst>
  <p:sldIdLst>
    <p:sldId id="261" r:id="rId4"/>
    <p:sldId id="284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311" r:id="rId25"/>
    <p:sldId id="312" r:id="rId26"/>
    <p:sldId id="313" r:id="rId27"/>
    <p:sldId id="314" r:id="rId28"/>
    <p:sldId id="315" r:id="rId29"/>
    <p:sldId id="316" r:id="rId30"/>
    <p:sldId id="317" r:id="rId31"/>
    <p:sldId id="318" r:id="rId32"/>
    <p:sldId id="319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9966"/>
    <a:srgbClr val="0000FF"/>
    <a:srgbClr val="FF0000"/>
    <a:srgbClr val="33CC33"/>
    <a:srgbClr val="A27800"/>
    <a:srgbClr val="C49100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4600"/>
  </p:normalViewPr>
  <p:slideViewPr>
    <p:cSldViewPr>
      <p:cViewPr varScale="1">
        <p:scale>
          <a:sx n="69" d="100"/>
          <a:sy n="69" d="100"/>
        </p:scale>
        <p:origin x="-5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5419897-7027-4DED-A1BD-2F77E17CF2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39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4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64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4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D411AAC-DA71-4395-BBAB-6E2ED6A59E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26815A-30CD-4791-B87F-BA2B0D02BF1B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849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1676400"/>
            <a:ext cx="6096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200400"/>
            <a:ext cx="6096000" cy="914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096000" y="6245225"/>
            <a:ext cx="16319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21F6E-2088-4025-A608-29AC00679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6DB54-EEAC-421E-AFA4-DEDC5DFC53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134100" y="457200"/>
            <a:ext cx="1562100" cy="5668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47800" y="457200"/>
            <a:ext cx="4533900" cy="5668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99D4C-830F-45C7-987A-3F945B8294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cover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Нажмите кнопку, чтобы изменить стиль основного заголовка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Нажмите кнопку, чтобы изменить стиль основного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83CDE-31B1-46BD-80E8-4ABD79B58C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cover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83F0B-2198-4423-85AE-8ACD1D36B6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cover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CF285-8E2A-43AD-B30C-EAAF4E2568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cover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B5CFB-9514-443C-9C43-E93D02EE59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cover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FD806-D8DB-4836-92E8-24F7EAB6AB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cover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DE7D1-821C-4605-8499-47DA655F33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cover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4816A-08F8-4DE5-AF48-F08B545FB8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cover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11F76-CC2D-4828-81AF-8E414F9E7E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D1EBF-B085-4AD6-8A71-83D68A9FD9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cover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EA92E-CE4B-4FAA-87BF-C986C15412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cover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2BB46-19F7-4A22-8813-0940F34558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cover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B3F5C-36E8-440A-A7FA-546BB9F186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cover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7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pic>
          <p:nvPicPr>
            <p:cNvPr id="6" name="Picture 56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615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981200"/>
            <a:ext cx="7772400" cy="11430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615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3581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pPr>
              <a:defRPr/>
            </a:pPr>
            <a:fld id="{A99E4EA0-A57D-48DE-8857-8A35C8E729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cover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4430B-5F61-42D4-85E2-96D1D8FA94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cover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D7720-2109-43D8-BD94-B98D5D0994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cover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910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07BC3-F818-4888-A830-4EC1B23121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cover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2116A-8E8F-44A4-8E88-5D82A8CD01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cover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FC460-5736-4760-8E01-208803EC27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cover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87F3C-CF47-4845-997A-BFCD37BD0E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84F25-1080-4AFB-B9F6-70F9DF6C6E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cover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8295B-837A-4A3A-9C3C-FBB8CEC6D3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cover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074DE-B01B-404A-A8FE-1D853FDBD8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cover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DB8F5-A726-4A9E-BB5D-95C98049D9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cover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057900" y="457200"/>
            <a:ext cx="19431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567690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CF092-3307-4FA8-A743-42A25B54F1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47800" y="1752600"/>
            <a:ext cx="30480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0480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CDBAA-4623-4456-83B2-9228E4E6FF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44F24-FE4F-4A3B-A8E8-342C222B95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66107-2FE1-486D-A9AC-C366DCEDD1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A7BC0-E8E6-4B75-8B53-7E7E86395E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D8CA0-EA01-4B21-9552-C9368CE1FC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4A0F7-E09B-4F03-ADBA-EF4564003C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457200"/>
            <a:ext cx="6248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752600"/>
            <a:ext cx="62484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491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245225"/>
            <a:ext cx="1600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91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9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96000" y="6245225"/>
            <a:ext cx="1622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95967274-258B-4130-B7E9-62D8F492C7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81" r:id="rId2"/>
    <p:sldLayoutId id="2147484082" r:id="rId3"/>
    <p:sldLayoutId id="2147484083" r:id="rId4"/>
    <p:sldLayoutId id="2147484084" r:id="rId5"/>
    <p:sldLayoutId id="2147484085" r:id="rId6"/>
    <p:sldLayoutId id="2147484086" r:id="rId7"/>
    <p:sldLayoutId id="2147484087" r:id="rId8"/>
    <p:sldLayoutId id="2147484088" r:id="rId9"/>
    <p:sldLayoutId id="2147484089" r:id="rId10"/>
    <p:sldLayoutId id="2147484090" r:id="rId11"/>
  </p:sldLayoutIdLst>
  <p:transition spd="med">
    <p:cover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стиль основного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55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5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5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7EFE49B8-B32E-4A8C-9BB8-76603B1669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1" r:id="rId1"/>
    <p:sldLayoutId id="2147484092" r:id="rId2"/>
    <p:sldLayoutId id="2147484093" r:id="rId3"/>
    <p:sldLayoutId id="2147484094" r:id="rId4"/>
    <p:sldLayoutId id="2147484095" r:id="rId5"/>
    <p:sldLayoutId id="2147484096" r:id="rId6"/>
    <p:sldLayoutId id="2147484097" r:id="rId7"/>
    <p:sldLayoutId id="2147484098" r:id="rId8"/>
    <p:sldLayoutId id="2147484099" r:id="rId9"/>
    <p:sldLayoutId id="2147484100" r:id="rId10"/>
    <p:sldLayoutId id="2147484101" r:id="rId11"/>
  </p:sldLayoutIdLst>
  <p:transition spd="med">
    <p:cover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pSp>
          <p:nvGrpSpPr>
            <p:cNvPr id="5128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360452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53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54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55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56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57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58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59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60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61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62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63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64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65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66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67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68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69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70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71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72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73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74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75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76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77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78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79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80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81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82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83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84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85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86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87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88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89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90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91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92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93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94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95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96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97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98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499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500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501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502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0503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pic>
          <p:nvPicPr>
            <p:cNvPr id="5129" name="Picture 56"/>
            <p:cNvPicPr>
              <a:picLocks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3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4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605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05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05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fld id="{DB1E4B31-6DCF-4AFC-A3F8-1CC78E245C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</p:sldLayoutIdLst>
  <p:transition spd="med">
    <p:cover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21416s16.edusite.ru/images/611921c93fba.png" TargetMode="External"/><Relationship Id="rId1" Type="http://schemas.openxmlformats.org/officeDocument/2006/relationships/slideLayout" Target="../slideLayouts/slideLayout23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21416s16.edusite.ru/images/611921c93fba.png" TargetMode="External"/><Relationship Id="rId1" Type="http://schemas.openxmlformats.org/officeDocument/2006/relationships/slideLayout" Target="../slideLayouts/slideLayout23.xml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21416s16.edusite.ru/images/611921c93fba.png" TargetMode="External"/><Relationship Id="rId1" Type="http://schemas.openxmlformats.org/officeDocument/2006/relationships/slideLayout" Target="../slideLayouts/slideLayout23.x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21416s16.edusite.ru/images/611921c93fba.png" TargetMode="External"/><Relationship Id="rId7" Type="http://schemas.openxmlformats.org/officeDocument/2006/relationships/slide" Target="slide2.xml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21416s16.edusite.ru/images/611921c93fba.png" TargetMode="External"/><Relationship Id="rId1" Type="http://schemas.openxmlformats.org/officeDocument/2006/relationships/slideLayout" Target="../slideLayouts/slideLayout23.xml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21416s16.edusite.ru/images/611921c93fba.png" TargetMode="External"/><Relationship Id="rId1" Type="http://schemas.openxmlformats.org/officeDocument/2006/relationships/slideLayout" Target="../slideLayouts/slideLayout23.xml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21416s16.edusite.ru/images/611921c93fba.png" TargetMode="External"/><Relationship Id="rId1" Type="http://schemas.openxmlformats.org/officeDocument/2006/relationships/slideLayout" Target="../slideLayouts/slideLayout23.xml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21416s16.edusite.ru/images/611921c93fba.png" TargetMode="External"/><Relationship Id="rId1" Type="http://schemas.openxmlformats.org/officeDocument/2006/relationships/slideLayout" Target="../slideLayouts/slideLayout23.xml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21416s16.edusite.ru/images/611921c93fba.png" TargetMode="External"/><Relationship Id="rId1" Type="http://schemas.openxmlformats.org/officeDocument/2006/relationships/slideLayout" Target="../slideLayouts/slideLayout23.xml"/><Relationship Id="rId4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21416s16.edusite.ru/images/611921c93fba.png" TargetMode="External"/><Relationship Id="rId7" Type="http://schemas.openxmlformats.org/officeDocument/2006/relationships/slide" Target="slide2.xml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slide" Target="slide6.xml"/><Relationship Id="rId2" Type="http://schemas.openxmlformats.org/officeDocument/2006/relationships/hyperlink" Target="http://www.21416s16.edusite.ru/images/611921c93fba.png" TargetMode="External"/><Relationship Id="rId1" Type="http://schemas.openxmlformats.org/officeDocument/2006/relationships/slideLayout" Target="../slideLayouts/slideLayout23.xml"/><Relationship Id="rId6" Type="http://schemas.openxmlformats.org/officeDocument/2006/relationships/slide" Target="slide5.xml"/><Relationship Id="rId5" Type="http://schemas.openxmlformats.org/officeDocument/2006/relationships/slide" Target="slide3.xml"/><Relationship Id="rId4" Type="http://schemas.openxmlformats.org/officeDocument/2006/relationships/slide" Target="slide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21416s16.edusite.ru/images/611921c93fba.png" TargetMode="External"/><Relationship Id="rId1" Type="http://schemas.openxmlformats.org/officeDocument/2006/relationships/slideLayout" Target="../slideLayouts/slideLayout23.xml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21416s16.edusite.ru/images/611921c93fba.png" TargetMode="External"/><Relationship Id="rId1" Type="http://schemas.openxmlformats.org/officeDocument/2006/relationships/slideLayout" Target="../slideLayouts/slideLayout23.xml"/><Relationship Id="rId4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21416s16.edusite.ru/images/611921c93fba.png" TargetMode="External"/><Relationship Id="rId1" Type="http://schemas.openxmlformats.org/officeDocument/2006/relationships/slideLayout" Target="../slideLayouts/slideLayout23.xml"/><Relationship Id="rId4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21416s16.edusite.ru/images/611921c93fba.png" TargetMode="External"/><Relationship Id="rId1" Type="http://schemas.openxmlformats.org/officeDocument/2006/relationships/slideLayout" Target="../slideLayouts/slideLayout23.xml"/><Relationship Id="rId4" Type="http://schemas.openxmlformats.org/officeDocument/2006/relationships/slide" Target="slide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21416s16.edusite.ru/images/611921c93fba.png" TargetMode="External"/><Relationship Id="rId1" Type="http://schemas.openxmlformats.org/officeDocument/2006/relationships/slideLayout" Target="../slideLayouts/slideLayout23.xml"/><Relationship Id="rId4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21416s16.edusite.ru/images/611921c93fba.png" TargetMode="External"/><Relationship Id="rId1" Type="http://schemas.openxmlformats.org/officeDocument/2006/relationships/slideLayout" Target="../slideLayouts/slideLayout23.xml"/><Relationship Id="rId4" Type="http://schemas.openxmlformats.org/officeDocument/2006/relationships/slide" Target="slide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21416s16.edusite.ru/images/611921c93fba.png" TargetMode="External"/><Relationship Id="rId1" Type="http://schemas.openxmlformats.org/officeDocument/2006/relationships/slideLayout" Target="../slideLayouts/slideLayout23.xml"/><Relationship Id="rId4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21416s16.edusite.ru/images/611921c93fba.png" TargetMode="External"/><Relationship Id="rId1" Type="http://schemas.openxmlformats.org/officeDocument/2006/relationships/slideLayout" Target="../slideLayouts/slideLayout23.xml"/><Relationship Id="rId4" Type="http://schemas.openxmlformats.org/officeDocument/2006/relationships/slide" Target="slide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21416s16.edusite.ru/images/611921c93fba.png" TargetMode="External"/><Relationship Id="rId1" Type="http://schemas.openxmlformats.org/officeDocument/2006/relationships/slideLayout" Target="../slideLayouts/slideLayout23.xml"/><Relationship Id="rId4" Type="http://schemas.openxmlformats.org/officeDocument/2006/relationships/slide" Target="slide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21416s16.edusite.ru/images/611921c93fba.png" TargetMode="External"/><Relationship Id="rId1" Type="http://schemas.openxmlformats.org/officeDocument/2006/relationships/slideLayout" Target="../slideLayouts/slideLayout23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image" Target="../media/image6.png"/><Relationship Id="rId7" Type="http://schemas.openxmlformats.org/officeDocument/2006/relationships/slide" Target="slide13.xml"/><Relationship Id="rId2" Type="http://schemas.openxmlformats.org/officeDocument/2006/relationships/hyperlink" Target="http://www.21416s16.edusite.ru/images/611921c93fba.png" TargetMode="External"/><Relationship Id="rId1" Type="http://schemas.openxmlformats.org/officeDocument/2006/relationships/slideLayout" Target="../slideLayouts/slideLayout23.xml"/><Relationship Id="rId6" Type="http://schemas.openxmlformats.org/officeDocument/2006/relationships/slide" Target="slide12.xml"/><Relationship Id="rId11" Type="http://schemas.openxmlformats.org/officeDocument/2006/relationships/slide" Target="slide11.xml"/><Relationship Id="rId5" Type="http://schemas.openxmlformats.org/officeDocument/2006/relationships/slide" Target="slide7.xml"/><Relationship Id="rId10" Type="http://schemas.openxmlformats.org/officeDocument/2006/relationships/slide" Target="slide10.xml"/><Relationship Id="rId4" Type="http://schemas.openxmlformats.org/officeDocument/2006/relationships/slide" Target="slide8.xml"/><Relationship Id="rId9" Type="http://schemas.openxmlformats.org/officeDocument/2006/relationships/slide" Target="slide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21416s16.edusite.ru/images/611921c93fba.png" TargetMode="External"/><Relationship Id="rId1" Type="http://schemas.openxmlformats.org/officeDocument/2006/relationships/slideLayout" Target="../slideLayouts/slideLayout23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image" Target="../media/image6.png"/><Relationship Id="rId7" Type="http://schemas.openxmlformats.org/officeDocument/2006/relationships/slide" Target="slide18.xml"/><Relationship Id="rId2" Type="http://schemas.openxmlformats.org/officeDocument/2006/relationships/hyperlink" Target="http://www.21416s16.edusite.ru/images/611921c93fba.png" TargetMode="External"/><Relationship Id="rId1" Type="http://schemas.openxmlformats.org/officeDocument/2006/relationships/slideLayout" Target="../slideLayouts/slideLayout23.xml"/><Relationship Id="rId6" Type="http://schemas.openxmlformats.org/officeDocument/2006/relationships/slide" Target="slide17.xml"/><Relationship Id="rId5" Type="http://schemas.openxmlformats.org/officeDocument/2006/relationships/slide" Target="slide16.xml"/><Relationship Id="rId4" Type="http://schemas.openxmlformats.org/officeDocument/2006/relationships/slide" Target="slide1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3" Type="http://schemas.openxmlformats.org/officeDocument/2006/relationships/image" Target="../media/image6.png"/><Relationship Id="rId7" Type="http://schemas.openxmlformats.org/officeDocument/2006/relationships/slide" Target="slide26.xml"/><Relationship Id="rId2" Type="http://schemas.openxmlformats.org/officeDocument/2006/relationships/hyperlink" Target="http://www.21416s16.edusite.ru/images/611921c93fba.png" TargetMode="External"/><Relationship Id="rId1" Type="http://schemas.openxmlformats.org/officeDocument/2006/relationships/slideLayout" Target="../slideLayouts/slideLayout23.xml"/><Relationship Id="rId6" Type="http://schemas.openxmlformats.org/officeDocument/2006/relationships/slide" Target="slide25.xml"/><Relationship Id="rId5" Type="http://schemas.openxmlformats.org/officeDocument/2006/relationships/slide" Target="slide21.xml"/><Relationship Id="rId10" Type="http://schemas.openxmlformats.org/officeDocument/2006/relationships/slide" Target="slide24.xml"/><Relationship Id="rId4" Type="http://schemas.openxmlformats.org/officeDocument/2006/relationships/slide" Target="slide20.xml"/><Relationship Id="rId9" Type="http://schemas.openxmlformats.org/officeDocument/2006/relationships/slide" Target="slide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slide" Target="slide30.xml"/><Relationship Id="rId2" Type="http://schemas.openxmlformats.org/officeDocument/2006/relationships/hyperlink" Target="http://www.21416s16.edusite.ru/images/611921c93fba.png" TargetMode="External"/><Relationship Id="rId1" Type="http://schemas.openxmlformats.org/officeDocument/2006/relationships/slideLayout" Target="../slideLayouts/slideLayout23.xml"/><Relationship Id="rId6" Type="http://schemas.openxmlformats.org/officeDocument/2006/relationships/slide" Target="slide29.xml"/><Relationship Id="rId5" Type="http://schemas.openxmlformats.org/officeDocument/2006/relationships/slide" Target="slide28.xml"/><Relationship Id="rId4" Type="http://schemas.openxmlformats.org/officeDocument/2006/relationships/slide" Target="slide2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21416s16.edusite.ru/images/611921c93fba.png" TargetMode="External"/><Relationship Id="rId1" Type="http://schemas.openxmlformats.org/officeDocument/2006/relationships/slideLayout" Target="../slideLayouts/slideLayout23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21416s16.edusite.ru/images/611921c93fba.png" TargetMode="External"/><Relationship Id="rId1" Type="http://schemas.openxmlformats.org/officeDocument/2006/relationships/slideLayout" Target="../slideLayouts/slideLayout23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21416s16.edusite.ru/images/611921c93fba.png" TargetMode="External"/><Relationship Id="rId1" Type="http://schemas.openxmlformats.org/officeDocument/2006/relationships/slideLayout" Target="../slideLayouts/slideLayout23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10" descr="017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363" y="3716338"/>
            <a:ext cx="15113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7390" name="WordArt 14"/>
          <p:cNvSpPr>
            <a:spLocks noChangeArrowheads="1" noChangeShapeType="1" noTextEdit="1"/>
          </p:cNvSpPr>
          <p:nvPr/>
        </p:nvSpPr>
        <p:spPr bwMode="auto">
          <a:xfrm>
            <a:off x="755650" y="549275"/>
            <a:ext cx="7704138" cy="431958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37875"/>
              </a:avLst>
            </a:prstTxWarp>
          </a:bodyPr>
          <a:lstStyle/>
          <a:p>
            <a:pPr algn="ctr"/>
            <a:endParaRPr lang="ru-RU" sz="3600" kern="10">
              <a:ln w="25400" cap="sq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gradFill rotWithShape="1">
                <a:gsLst>
                  <a:gs pos="0">
                    <a:srgbClr val="FFCC99"/>
                  </a:gs>
                  <a:gs pos="100000">
                    <a:srgbClr val="A27800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FFCC99"/>
                </a:outerShdw>
              </a:effectLst>
              <a:latin typeface="Impact"/>
            </a:endParaRPr>
          </a:p>
        </p:txBody>
      </p:sp>
      <p:sp>
        <p:nvSpPr>
          <p:cNvPr id="3" name="Subtitle 2"/>
          <p:cNvSpPr>
            <a:spLocks/>
          </p:cNvSpPr>
          <p:nvPr/>
        </p:nvSpPr>
        <p:spPr bwMode="auto">
          <a:xfrm>
            <a:off x="539750" y="4868863"/>
            <a:ext cx="6983413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ru-RU" i="1" dirty="0">
              <a:solidFill>
                <a:srgbClr val="0D0D0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</p:txBody>
      </p:sp>
      <p:sp>
        <p:nvSpPr>
          <p:cNvPr id="39941" name="TextBox 5"/>
          <p:cNvSpPr txBox="1">
            <a:spLocks noChangeArrowheads="1"/>
          </p:cNvSpPr>
          <p:nvPr/>
        </p:nvSpPr>
        <p:spPr bwMode="auto">
          <a:xfrm>
            <a:off x="971600" y="692150"/>
            <a:ext cx="7559675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4800" b="1" dirty="0" smtClean="0">
                <a:solidFill>
                  <a:srgbClr val="0000FF"/>
                </a:solidFill>
              </a:rPr>
              <a:t>УРОК-ИГРА</a:t>
            </a:r>
          </a:p>
          <a:p>
            <a:r>
              <a:rPr lang="ru-RU" sz="4800" b="1" dirty="0">
                <a:solidFill>
                  <a:srgbClr val="0000FF"/>
                </a:solidFill>
              </a:rPr>
              <a:t>п</a:t>
            </a:r>
            <a:r>
              <a:rPr lang="ru-RU" sz="4800" b="1" dirty="0" smtClean="0">
                <a:solidFill>
                  <a:srgbClr val="0000FF"/>
                </a:solidFill>
              </a:rPr>
              <a:t>о теме </a:t>
            </a:r>
            <a:r>
              <a:rPr lang="ru-RU" sz="4400" b="1" dirty="0" smtClean="0">
                <a:solidFill>
                  <a:srgbClr val="0000FF"/>
                </a:solidFill>
              </a:rPr>
              <a:t>«Треугольники и четырехугольники»</a:t>
            </a:r>
            <a:endParaRPr lang="ru-RU" sz="4400" b="1" dirty="0">
              <a:solidFill>
                <a:srgbClr val="FF0000"/>
              </a:solidFill>
            </a:endParaRPr>
          </a:p>
          <a:p>
            <a:pPr algn="ctr"/>
            <a:endParaRPr lang="ru-RU" sz="3200" dirty="0"/>
          </a:p>
          <a:p>
            <a:pPr algn="ctr"/>
            <a:endParaRPr lang="ru-RU" sz="3200" dirty="0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57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57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57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9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9372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40"/>
          <p:cNvSpPr txBox="1">
            <a:spLocks noChangeArrowheads="1"/>
          </p:cNvSpPr>
          <p:nvPr/>
        </p:nvSpPr>
        <p:spPr bwMode="auto">
          <a:xfrm>
            <a:off x="663575" y="203200"/>
            <a:ext cx="184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63491" name="Text Box 42"/>
          <p:cNvSpPr txBox="1">
            <a:spLocks noChangeArrowheads="1"/>
          </p:cNvSpPr>
          <p:nvPr/>
        </p:nvSpPr>
        <p:spPr bwMode="auto">
          <a:xfrm>
            <a:off x="592138" y="1139825"/>
            <a:ext cx="309562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endParaRPr lang="ru-RU"/>
          </a:p>
        </p:txBody>
      </p:sp>
      <p:pic>
        <p:nvPicPr>
          <p:cNvPr id="6" name="Picture 28" descr="Картинка 481 из 288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260350"/>
            <a:ext cx="1706563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3" name="Rectangle 10"/>
          <p:cNvSpPr>
            <a:spLocks noChangeArrowheads="1"/>
          </p:cNvSpPr>
          <p:nvPr/>
        </p:nvSpPr>
        <p:spPr bwMode="auto">
          <a:xfrm>
            <a:off x="0" y="2492375"/>
            <a:ext cx="8523288" cy="4832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4. В параллелограмме АВС</a:t>
            </a:r>
            <a:r>
              <a:rPr lang="en-US" sz="4400" b="1" i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точка М–середина стороны ВС. </a:t>
            </a:r>
          </a:p>
          <a:p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Найдите площадь треугольника </a:t>
            </a:r>
          </a:p>
          <a:p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 АВМ, если площадь</a:t>
            </a:r>
          </a:p>
          <a:p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 параллелограмма равна 60.</a:t>
            </a: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4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494" name="Rectangle 12"/>
          <p:cNvSpPr>
            <a:spLocks noChangeArrowheads="1"/>
          </p:cNvSpPr>
          <p:nvPr/>
        </p:nvSpPr>
        <p:spPr bwMode="auto">
          <a:xfrm>
            <a:off x="228600" y="681038"/>
            <a:ext cx="239713" cy="276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2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63495" name="Управляющая кнопка: назад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948488" y="5815013"/>
            <a:ext cx="1041400" cy="1042987"/>
          </a:xfrm>
          <a:prstGeom prst="actionButtonBackPrevious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9372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40"/>
          <p:cNvSpPr txBox="1">
            <a:spLocks noChangeArrowheads="1"/>
          </p:cNvSpPr>
          <p:nvPr/>
        </p:nvSpPr>
        <p:spPr bwMode="auto">
          <a:xfrm>
            <a:off x="663575" y="203200"/>
            <a:ext cx="184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64515" name="Text Box 42"/>
          <p:cNvSpPr txBox="1">
            <a:spLocks noChangeArrowheads="1"/>
          </p:cNvSpPr>
          <p:nvPr/>
        </p:nvSpPr>
        <p:spPr bwMode="auto">
          <a:xfrm>
            <a:off x="592138" y="1139825"/>
            <a:ext cx="309562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endParaRPr lang="ru-RU"/>
          </a:p>
        </p:txBody>
      </p:sp>
      <p:pic>
        <p:nvPicPr>
          <p:cNvPr id="6" name="Picture 28" descr="Картинка 481 из 288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260350"/>
            <a:ext cx="1706563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7" name="Rectangle 10"/>
          <p:cNvSpPr>
            <a:spLocks noChangeArrowheads="1"/>
          </p:cNvSpPr>
          <p:nvPr/>
        </p:nvSpPr>
        <p:spPr bwMode="auto">
          <a:xfrm>
            <a:off x="0" y="2492375"/>
            <a:ext cx="8069263" cy="4832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4400"/>
              <a:t>.</a:t>
            </a:r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Найдите периметр </a:t>
            </a:r>
          </a:p>
          <a:p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параллелограмма АВС</a:t>
            </a:r>
            <a:r>
              <a:rPr lang="en-US" sz="4400" b="1" i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 если биссектриса угла  А</a:t>
            </a:r>
          </a:p>
          <a:p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делит сторону  ВС на отрезки,</a:t>
            </a:r>
          </a:p>
          <a:p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 длины которых равны 5 и 10 .</a:t>
            </a: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4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518" name="Rectangle 12"/>
          <p:cNvSpPr>
            <a:spLocks noChangeArrowheads="1"/>
          </p:cNvSpPr>
          <p:nvPr/>
        </p:nvSpPr>
        <p:spPr bwMode="auto">
          <a:xfrm>
            <a:off x="228600" y="681038"/>
            <a:ext cx="239713" cy="276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2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64519" name="Управляющая кнопка: назад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75463" y="5815013"/>
            <a:ext cx="1042987" cy="1042987"/>
          </a:xfrm>
          <a:prstGeom prst="actionButtonBackPrevious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9372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40"/>
          <p:cNvSpPr txBox="1">
            <a:spLocks noChangeArrowheads="1"/>
          </p:cNvSpPr>
          <p:nvPr/>
        </p:nvSpPr>
        <p:spPr bwMode="auto">
          <a:xfrm>
            <a:off x="663575" y="203200"/>
            <a:ext cx="184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65539" name="Text Box 42"/>
          <p:cNvSpPr txBox="1">
            <a:spLocks noChangeArrowheads="1"/>
          </p:cNvSpPr>
          <p:nvPr/>
        </p:nvSpPr>
        <p:spPr bwMode="auto">
          <a:xfrm>
            <a:off x="592138" y="1139825"/>
            <a:ext cx="309562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endParaRPr lang="ru-RU"/>
          </a:p>
        </p:txBody>
      </p:sp>
      <p:pic>
        <p:nvPicPr>
          <p:cNvPr id="6" name="Picture 28" descr="Картинка 481 из 288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260350"/>
            <a:ext cx="1706563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1" name="Rectangle 10"/>
          <p:cNvSpPr>
            <a:spLocks noChangeArrowheads="1"/>
          </p:cNvSpPr>
          <p:nvPr/>
        </p:nvSpPr>
        <p:spPr bwMode="auto">
          <a:xfrm>
            <a:off x="250825" y="2708275"/>
            <a:ext cx="7524750" cy="4832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6. Высоты параллелограмма </a:t>
            </a:r>
          </a:p>
          <a:p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равны 8 и 12, периметр равен</a:t>
            </a:r>
          </a:p>
          <a:p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20 . Найдите площадь </a:t>
            </a:r>
          </a:p>
          <a:p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параллелограмма.</a:t>
            </a: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4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542" name="Rectangle 12"/>
          <p:cNvSpPr>
            <a:spLocks noChangeArrowheads="1"/>
          </p:cNvSpPr>
          <p:nvPr/>
        </p:nvSpPr>
        <p:spPr bwMode="auto">
          <a:xfrm>
            <a:off x="228600" y="681038"/>
            <a:ext cx="239713" cy="276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2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65543" name="Управляющая кнопка: назад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948488" y="5815013"/>
            <a:ext cx="1041400" cy="1042987"/>
          </a:xfrm>
          <a:prstGeom prst="actionButtonBackPrevious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9372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40"/>
          <p:cNvSpPr txBox="1">
            <a:spLocks noChangeArrowheads="1"/>
          </p:cNvSpPr>
          <p:nvPr/>
        </p:nvSpPr>
        <p:spPr bwMode="auto">
          <a:xfrm>
            <a:off x="663575" y="203200"/>
            <a:ext cx="184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029" name="Text Box 42"/>
          <p:cNvSpPr txBox="1">
            <a:spLocks noChangeArrowheads="1"/>
          </p:cNvSpPr>
          <p:nvPr/>
        </p:nvSpPr>
        <p:spPr bwMode="auto">
          <a:xfrm>
            <a:off x="592138" y="1139825"/>
            <a:ext cx="309562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endParaRPr lang="ru-RU"/>
          </a:p>
        </p:txBody>
      </p:sp>
      <p:pic>
        <p:nvPicPr>
          <p:cNvPr id="6" name="Picture 28" descr="Картинка 481 из 2887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325" y="260350"/>
            <a:ext cx="1706563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10"/>
          <p:cNvSpPr>
            <a:spLocks noChangeArrowheads="1"/>
          </p:cNvSpPr>
          <p:nvPr/>
        </p:nvSpPr>
        <p:spPr bwMode="auto">
          <a:xfrm>
            <a:off x="323850" y="2420938"/>
            <a:ext cx="7523163" cy="61864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7. В параллелограмме АВС</a:t>
            </a:r>
            <a:r>
              <a:rPr lang="en-US" sz="4400" b="1" i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 из вершины А опущены высоты  АЕ и А</a:t>
            </a:r>
            <a:r>
              <a:rPr lang="en-US" sz="4400" b="1" i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4400" b="1" i="1"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Найдите углы параллелограмма.</a:t>
            </a: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4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28600" y="681038"/>
            <a:ext cx="239713" cy="276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200">
                <a:cs typeface="Times New Roman" pitchFamily="18" charset="0"/>
              </a:rPr>
              <a:t> </a:t>
            </a:r>
            <a:endParaRPr lang="ru-RU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68313" y="4508500"/>
          <a:ext cx="4751387" cy="581025"/>
        </p:xfrm>
        <a:graphic>
          <a:graphicData uri="http://schemas.openxmlformats.org/presentationml/2006/ole">
            <p:oleObj spid="_x0000_s1026" name="Формула" r:id="rId5" imgW="1180588" imgH="177723" progId="Equation.3">
              <p:embed/>
            </p:oleObj>
          </a:graphicData>
        </a:graphic>
      </p:graphicFrame>
      <p:pic>
        <p:nvPicPr>
          <p:cNvPr id="1033" name="Picture 1" descr="ум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92275" y="142875"/>
            <a:ext cx="3252788" cy="23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81538" y="661988"/>
            <a:ext cx="238125" cy="276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ru-RU" sz="12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1035" name="Управляющая кнопка: назад 9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75463" y="5815013"/>
            <a:ext cx="1042987" cy="1042987"/>
          </a:xfrm>
          <a:prstGeom prst="actionButtonBackPrevious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9372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40"/>
          <p:cNvSpPr txBox="1">
            <a:spLocks noChangeArrowheads="1"/>
          </p:cNvSpPr>
          <p:nvPr/>
        </p:nvSpPr>
        <p:spPr bwMode="auto">
          <a:xfrm>
            <a:off x="663575" y="203200"/>
            <a:ext cx="184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66563" name="Text Box 42"/>
          <p:cNvSpPr txBox="1">
            <a:spLocks noChangeArrowheads="1"/>
          </p:cNvSpPr>
          <p:nvPr/>
        </p:nvSpPr>
        <p:spPr bwMode="auto">
          <a:xfrm>
            <a:off x="592138" y="1139825"/>
            <a:ext cx="309562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endParaRPr lang="ru-RU"/>
          </a:p>
        </p:txBody>
      </p:sp>
      <p:pic>
        <p:nvPicPr>
          <p:cNvPr id="6" name="Picture 28" descr="Картинка 481 из 288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260350"/>
            <a:ext cx="1706563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5" name="Rectangle 10"/>
          <p:cNvSpPr>
            <a:spLocks noChangeArrowheads="1"/>
          </p:cNvSpPr>
          <p:nvPr/>
        </p:nvSpPr>
        <p:spPr bwMode="auto">
          <a:xfrm>
            <a:off x="179388" y="1773238"/>
            <a:ext cx="7524750" cy="75406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8. Диагонали параллелограмма АВС</a:t>
            </a:r>
            <a:r>
              <a:rPr lang="en-US" sz="4400" b="1" i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 пересекаются в точке О, А</a:t>
            </a:r>
            <a:r>
              <a:rPr lang="en-US" sz="4400" b="1" i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=11, С</a:t>
            </a:r>
            <a:r>
              <a:rPr lang="en-US" sz="4400" b="1" i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 = 4 , периметр треугольника ВОС равен 26. Найдите периметр треугольника АОВ.</a:t>
            </a: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4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66" name="Rectangle 12"/>
          <p:cNvSpPr>
            <a:spLocks noChangeArrowheads="1"/>
          </p:cNvSpPr>
          <p:nvPr/>
        </p:nvSpPr>
        <p:spPr bwMode="auto">
          <a:xfrm>
            <a:off x="228600" y="681038"/>
            <a:ext cx="239713" cy="276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2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66567" name="Управляющая кнопка: назад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75463" y="5815013"/>
            <a:ext cx="1042987" cy="1042987"/>
          </a:xfrm>
          <a:prstGeom prst="actionButtonBackPrevious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9372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40"/>
          <p:cNvSpPr txBox="1">
            <a:spLocks noChangeArrowheads="1"/>
          </p:cNvSpPr>
          <p:nvPr/>
        </p:nvSpPr>
        <p:spPr bwMode="auto">
          <a:xfrm>
            <a:off x="663575" y="203200"/>
            <a:ext cx="184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67587" name="Text Box 42"/>
          <p:cNvSpPr txBox="1">
            <a:spLocks noChangeArrowheads="1"/>
          </p:cNvSpPr>
          <p:nvPr/>
        </p:nvSpPr>
        <p:spPr bwMode="auto">
          <a:xfrm>
            <a:off x="592138" y="1139825"/>
            <a:ext cx="309562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endParaRPr lang="ru-RU"/>
          </a:p>
        </p:txBody>
      </p:sp>
      <p:pic>
        <p:nvPicPr>
          <p:cNvPr id="6" name="Picture 28" descr="Картинка 481 из 288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260350"/>
            <a:ext cx="1706563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9" name="Rectangle 10"/>
          <p:cNvSpPr>
            <a:spLocks noChangeArrowheads="1"/>
          </p:cNvSpPr>
          <p:nvPr/>
        </p:nvSpPr>
        <p:spPr bwMode="auto">
          <a:xfrm>
            <a:off x="179388" y="1720850"/>
            <a:ext cx="7777162" cy="7724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1. Боковая сторона равнобедренного треугольника равна 15. Из точки, взятой на основании этого треугольника, проведены две прямые, параллельные боковым сторонам. Найдите периметр получившегося параллелограмма.</a:t>
            </a: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4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590" name="Rectangle 12"/>
          <p:cNvSpPr>
            <a:spLocks noChangeArrowheads="1"/>
          </p:cNvSpPr>
          <p:nvPr/>
        </p:nvSpPr>
        <p:spPr bwMode="auto">
          <a:xfrm>
            <a:off x="228600" y="681038"/>
            <a:ext cx="239713" cy="276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2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67591" name="Управляющая кнопка: назад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BackPrevious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9372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40"/>
          <p:cNvSpPr txBox="1">
            <a:spLocks noChangeArrowheads="1"/>
          </p:cNvSpPr>
          <p:nvPr/>
        </p:nvSpPr>
        <p:spPr bwMode="auto">
          <a:xfrm>
            <a:off x="663575" y="203200"/>
            <a:ext cx="184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68611" name="Text Box 42"/>
          <p:cNvSpPr txBox="1">
            <a:spLocks noChangeArrowheads="1"/>
          </p:cNvSpPr>
          <p:nvPr/>
        </p:nvSpPr>
        <p:spPr bwMode="auto">
          <a:xfrm>
            <a:off x="592138" y="1139825"/>
            <a:ext cx="309562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endParaRPr lang="ru-RU"/>
          </a:p>
        </p:txBody>
      </p:sp>
      <p:pic>
        <p:nvPicPr>
          <p:cNvPr id="6" name="Picture 28" descr="Картинка 481 из 288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260350"/>
            <a:ext cx="1706563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3" name="Rectangle 10"/>
          <p:cNvSpPr>
            <a:spLocks noChangeArrowheads="1"/>
          </p:cNvSpPr>
          <p:nvPr/>
        </p:nvSpPr>
        <p:spPr bwMode="auto">
          <a:xfrm>
            <a:off x="179388" y="2025650"/>
            <a:ext cx="7777162" cy="4832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2. Найдите площадь треугольника АВС, стороны которого равны 12, 16 и 20.</a:t>
            </a: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4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14" name="Rectangle 12"/>
          <p:cNvSpPr>
            <a:spLocks noChangeArrowheads="1"/>
          </p:cNvSpPr>
          <p:nvPr/>
        </p:nvSpPr>
        <p:spPr bwMode="auto">
          <a:xfrm>
            <a:off x="228600" y="681038"/>
            <a:ext cx="239713" cy="276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2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68615" name="Управляющая кнопка: назад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92950" y="5815013"/>
            <a:ext cx="1041400" cy="1042987"/>
          </a:xfrm>
          <a:prstGeom prst="actionButtonBackPrevious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9372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40"/>
          <p:cNvSpPr txBox="1">
            <a:spLocks noChangeArrowheads="1"/>
          </p:cNvSpPr>
          <p:nvPr/>
        </p:nvSpPr>
        <p:spPr bwMode="auto">
          <a:xfrm>
            <a:off x="663575" y="203200"/>
            <a:ext cx="184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69635" name="Text Box 42"/>
          <p:cNvSpPr txBox="1">
            <a:spLocks noChangeArrowheads="1"/>
          </p:cNvSpPr>
          <p:nvPr/>
        </p:nvSpPr>
        <p:spPr bwMode="auto">
          <a:xfrm>
            <a:off x="592138" y="1139825"/>
            <a:ext cx="309562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endParaRPr lang="ru-RU"/>
          </a:p>
        </p:txBody>
      </p:sp>
      <p:pic>
        <p:nvPicPr>
          <p:cNvPr id="6" name="Picture 28" descr="Картинка 481 из 288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260350"/>
            <a:ext cx="1706563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7" name="Rectangle 10"/>
          <p:cNvSpPr>
            <a:spLocks noChangeArrowheads="1"/>
          </p:cNvSpPr>
          <p:nvPr/>
        </p:nvSpPr>
        <p:spPr bwMode="auto">
          <a:xfrm>
            <a:off x="179388" y="1176338"/>
            <a:ext cx="7777162" cy="83407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3. Прямая, параллельная</a:t>
            </a:r>
          </a:p>
          <a:p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стороне АС треугольника</a:t>
            </a:r>
          </a:p>
          <a:p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 АВС, пересекает стороны АВ и ВС в точках </a:t>
            </a:r>
            <a:r>
              <a:rPr lang="en-US" sz="4000" b="1" i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en-US" sz="4000" b="1" i="1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  соответственно. Найдите площадь треугольника </a:t>
            </a:r>
            <a:r>
              <a:rPr lang="en-US" sz="4000" b="1" i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4000" b="1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, если площадь треугольника АВС  равна 50, АВ = 5, АС = 15, В</a:t>
            </a:r>
            <a:r>
              <a:rPr lang="en-US" sz="4000" b="1" i="1">
                <a:latin typeface="Times New Roman" pitchFamily="18" charset="0"/>
                <a:cs typeface="Times New Roman" pitchFamily="18" charset="0"/>
              </a:rPr>
              <a:t>M = 2</a:t>
            </a:r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4000" b="1" i="1">
                <a:latin typeface="Times New Roman" pitchFamily="18" charset="0"/>
                <a:cs typeface="Times New Roman" pitchFamily="18" charset="0"/>
              </a:rPr>
              <a:t> MN</a:t>
            </a:r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 = 6.</a:t>
            </a: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4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38" name="Rectangle 12"/>
          <p:cNvSpPr>
            <a:spLocks noChangeArrowheads="1"/>
          </p:cNvSpPr>
          <p:nvPr/>
        </p:nvSpPr>
        <p:spPr bwMode="auto">
          <a:xfrm>
            <a:off x="228600" y="681038"/>
            <a:ext cx="239713" cy="276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2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69639" name="Управляющая кнопка: назад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BackPrevious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9372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40"/>
          <p:cNvSpPr txBox="1">
            <a:spLocks noChangeArrowheads="1"/>
          </p:cNvSpPr>
          <p:nvPr/>
        </p:nvSpPr>
        <p:spPr bwMode="auto">
          <a:xfrm>
            <a:off x="663575" y="203200"/>
            <a:ext cx="184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70659" name="Text Box 42"/>
          <p:cNvSpPr txBox="1">
            <a:spLocks noChangeArrowheads="1"/>
          </p:cNvSpPr>
          <p:nvPr/>
        </p:nvSpPr>
        <p:spPr bwMode="auto">
          <a:xfrm>
            <a:off x="592138" y="1139825"/>
            <a:ext cx="309562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endParaRPr lang="ru-RU"/>
          </a:p>
        </p:txBody>
      </p:sp>
      <p:pic>
        <p:nvPicPr>
          <p:cNvPr id="6" name="Picture 28" descr="Картинка 481 из 288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260350"/>
            <a:ext cx="1706563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61" name="Rectangle 10"/>
          <p:cNvSpPr>
            <a:spLocks noChangeArrowheads="1"/>
          </p:cNvSpPr>
          <p:nvPr/>
        </p:nvSpPr>
        <p:spPr bwMode="auto">
          <a:xfrm>
            <a:off x="179388" y="2025650"/>
            <a:ext cx="7777162" cy="4832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4. Найдите высоты треугольника, стороны которого равны 10, 10 и 12 .</a:t>
            </a: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4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662" name="Rectangle 12"/>
          <p:cNvSpPr>
            <a:spLocks noChangeArrowheads="1"/>
          </p:cNvSpPr>
          <p:nvPr/>
        </p:nvSpPr>
        <p:spPr bwMode="auto">
          <a:xfrm>
            <a:off x="228600" y="681038"/>
            <a:ext cx="239713" cy="276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2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70663" name="Управляющая кнопка: назад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815013"/>
            <a:ext cx="1042988" cy="1042987"/>
          </a:xfrm>
          <a:prstGeom prst="actionButtonBackPrevious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9372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0"/>
          <p:cNvSpPr txBox="1">
            <a:spLocks noChangeArrowheads="1"/>
          </p:cNvSpPr>
          <p:nvPr/>
        </p:nvSpPr>
        <p:spPr bwMode="auto">
          <a:xfrm>
            <a:off x="663575" y="203200"/>
            <a:ext cx="184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053" name="Text Box 42"/>
          <p:cNvSpPr txBox="1">
            <a:spLocks noChangeArrowheads="1"/>
          </p:cNvSpPr>
          <p:nvPr/>
        </p:nvSpPr>
        <p:spPr bwMode="auto">
          <a:xfrm>
            <a:off x="592138" y="1139825"/>
            <a:ext cx="309562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endParaRPr lang="ru-RU"/>
          </a:p>
        </p:txBody>
      </p:sp>
      <p:pic>
        <p:nvPicPr>
          <p:cNvPr id="6" name="Picture 28" descr="Картинка 481 из 2887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325" y="260350"/>
            <a:ext cx="1706563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Rectangle 10"/>
          <p:cNvSpPr>
            <a:spLocks noChangeArrowheads="1"/>
          </p:cNvSpPr>
          <p:nvPr/>
        </p:nvSpPr>
        <p:spPr bwMode="auto">
          <a:xfrm>
            <a:off x="323850" y="3573463"/>
            <a:ext cx="7777163" cy="41544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5. Используя данные рисунка, найдите площадь треугольника АВС , если</a:t>
            </a: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4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228600" y="681038"/>
            <a:ext cx="239713" cy="276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2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755650" y="5876925"/>
          <a:ext cx="6624638" cy="792163"/>
        </p:xfrm>
        <a:graphic>
          <a:graphicData uri="http://schemas.openxmlformats.org/presentationml/2006/ole">
            <p:oleObj spid="_x0000_s2050" name="Формула" r:id="rId5" imgW="1181100" imgH="228600" progId="Equation.3">
              <p:embed/>
            </p:oleObj>
          </a:graphicData>
        </a:graphic>
      </p:graphicFrame>
      <p:pic>
        <p:nvPicPr>
          <p:cNvPr id="2058" name="Picture 10" descr="умник"/>
          <p:cNvPicPr>
            <a:picLocks noChangeAspect="1" noChangeArrowheads="1"/>
          </p:cNvPicPr>
          <p:nvPr/>
        </p:nvPicPr>
        <p:blipFill>
          <a:blip r:embed="rId6" cstate="print"/>
          <a:srcRect t="17534"/>
          <a:stretch>
            <a:fillRect/>
          </a:stretch>
        </p:blipFill>
        <p:spPr bwMode="auto">
          <a:xfrm>
            <a:off x="611188" y="188913"/>
            <a:ext cx="5332412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9" name="Управляющая кнопка: назад 10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BackPrevious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8" descr="Картинка 481 из 2887">
            <a:hlinkClick r:id="rId2"/>
          </p:cNvPr>
          <p:cNvPicPr>
            <a:picLocks noChangeAspect="1" noChangeArrowheads="1"/>
          </p:cNvPicPr>
          <p:nvPr>
            <p:ph type="title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492500" y="134938"/>
            <a:ext cx="1295400" cy="1858962"/>
          </a:xfrm>
        </p:spPr>
      </p:pic>
      <p:sp>
        <p:nvSpPr>
          <p:cNvPr id="55299" name="Text Box 22"/>
          <p:cNvSpPr txBox="1">
            <a:spLocks noChangeArrowheads="1"/>
          </p:cNvSpPr>
          <p:nvPr/>
        </p:nvSpPr>
        <p:spPr bwMode="auto">
          <a:xfrm>
            <a:off x="827088" y="3284538"/>
            <a:ext cx="6769100" cy="714375"/>
          </a:xfrm>
          <a:prstGeom prst="rect">
            <a:avLst/>
          </a:prstGeom>
          <a:solidFill>
            <a:srgbClr val="FFFF00"/>
          </a:solidFill>
          <a:ln w="12700" cap="sq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>
                <a:solidFill>
                  <a:srgbClr val="000000"/>
                </a:solidFill>
                <a:hlinkClick r:id="rId4" action="ppaction://hlinksldjump"/>
              </a:rPr>
              <a:t>треугольник</a:t>
            </a:r>
            <a:endParaRPr lang="ru-RU" sz="4000" b="1">
              <a:solidFill>
                <a:srgbClr val="000000"/>
              </a:solidFill>
            </a:endParaRPr>
          </a:p>
        </p:txBody>
      </p:sp>
      <p:sp>
        <p:nvSpPr>
          <p:cNvPr id="55300" name="Text Box 23"/>
          <p:cNvSpPr txBox="1">
            <a:spLocks noChangeArrowheads="1"/>
          </p:cNvSpPr>
          <p:nvPr/>
        </p:nvSpPr>
        <p:spPr bwMode="auto">
          <a:xfrm>
            <a:off x="1958975" y="2219325"/>
            <a:ext cx="184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5301" name="Text Box 24"/>
          <p:cNvSpPr txBox="1">
            <a:spLocks noChangeArrowheads="1"/>
          </p:cNvSpPr>
          <p:nvPr/>
        </p:nvSpPr>
        <p:spPr bwMode="auto">
          <a:xfrm>
            <a:off x="827088" y="2276475"/>
            <a:ext cx="6769100" cy="701675"/>
          </a:xfrm>
          <a:prstGeom prst="rect">
            <a:avLst/>
          </a:prstGeom>
          <a:solidFill>
            <a:srgbClr val="33CC33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ru-RU" sz="4000" b="1" dirty="0">
                <a:solidFill>
                  <a:srgbClr val="000000"/>
                </a:solidFill>
                <a:hlinkClick r:id="rId5" action="ppaction://hlinksldjump"/>
              </a:rPr>
              <a:t>параллелограмм</a:t>
            </a:r>
            <a:endParaRPr lang="ru-RU" sz="4000" b="1" dirty="0">
              <a:solidFill>
                <a:srgbClr val="000000"/>
              </a:solidFill>
            </a:endParaRPr>
          </a:p>
        </p:txBody>
      </p:sp>
      <p:sp>
        <p:nvSpPr>
          <p:cNvPr id="55302" name="Text Box 25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827088" y="4365625"/>
            <a:ext cx="6754812" cy="701675"/>
          </a:xfrm>
          <a:prstGeom prst="rect">
            <a:avLst/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>
                <a:solidFill>
                  <a:srgbClr val="000000"/>
                </a:solidFill>
                <a:hlinkClick r:id="rId6" action="ppaction://hlinksldjump"/>
              </a:rPr>
              <a:t>трапеция</a:t>
            </a:r>
            <a:endParaRPr lang="ru-RU" sz="4000" b="1">
              <a:solidFill>
                <a:srgbClr val="000000"/>
              </a:solidFill>
            </a:endParaRPr>
          </a:p>
        </p:txBody>
      </p:sp>
      <p:sp>
        <p:nvSpPr>
          <p:cNvPr id="55303" name="Text Box 28"/>
          <p:cNvSpPr txBox="1">
            <a:spLocks noChangeArrowheads="1"/>
          </p:cNvSpPr>
          <p:nvPr/>
        </p:nvSpPr>
        <p:spPr bwMode="auto">
          <a:xfrm>
            <a:off x="827088" y="5445125"/>
            <a:ext cx="6718300" cy="701675"/>
          </a:xfrm>
          <a:prstGeom prst="rect">
            <a:avLst/>
          </a:prstGeom>
          <a:solidFill>
            <a:srgbClr val="0000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000000"/>
                </a:solidFill>
                <a:hlinkClick r:id="rId7" action="ppaction://hlinksldjump"/>
              </a:rPr>
              <a:t>ромб</a:t>
            </a:r>
            <a:endParaRPr lang="ru-RU" sz="40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 advTm="500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9372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40"/>
          <p:cNvSpPr txBox="1">
            <a:spLocks noChangeArrowheads="1"/>
          </p:cNvSpPr>
          <p:nvPr/>
        </p:nvSpPr>
        <p:spPr bwMode="auto">
          <a:xfrm>
            <a:off x="663575" y="203200"/>
            <a:ext cx="184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71683" name="Text Box 42"/>
          <p:cNvSpPr txBox="1">
            <a:spLocks noChangeArrowheads="1"/>
          </p:cNvSpPr>
          <p:nvPr/>
        </p:nvSpPr>
        <p:spPr bwMode="auto">
          <a:xfrm>
            <a:off x="592138" y="1139825"/>
            <a:ext cx="309562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endParaRPr lang="ru-RU"/>
          </a:p>
        </p:txBody>
      </p:sp>
      <p:pic>
        <p:nvPicPr>
          <p:cNvPr id="6" name="Picture 28" descr="Картинка 481 из 288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260350"/>
            <a:ext cx="1706563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5" name="Rectangle 10"/>
          <p:cNvSpPr>
            <a:spLocks noChangeArrowheads="1"/>
          </p:cNvSpPr>
          <p:nvPr/>
        </p:nvSpPr>
        <p:spPr bwMode="auto">
          <a:xfrm>
            <a:off x="179388" y="2349500"/>
            <a:ext cx="7777162" cy="68627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1. В восьми метрах одна от другой растут две сосны. Высота одной 15м, а другой 9м. Найдите расстояние (в метрах) между их верхушками.</a:t>
            </a: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4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228600" y="681038"/>
            <a:ext cx="239713" cy="276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2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71687" name="Управляющая кнопка: назад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75463" y="5661025"/>
            <a:ext cx="1042987" cy="1042988"/>
          </a:xfrm>
          <a:prstGeom prst="actionButtonBackPrevious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9372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40"/>
          <p:cNvSpPr txBox="1">
            <a:spLocks noChangeArrowheads="1"/>
          </p:cNvSpPr>
          <p:nvPr/>
        </p:nvSpPr>
        <p:spPr bwMode="auto">
          <a:xfrm>
            <a:off x="663575" y="203200"/>
            <a:ext cx="184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72707" name="Text Box 42"/>
          <p:cNvSpPr txBox="1">
            <a:spLocks noChangeArrowheads="1"/>
          </p:cNvSpPr>
          <p:nvPr/>
        </p:nvSpPr>
        <p:spPr bwMode="auto">
          <a:xfrm>
            <a:off x="592138" y="1139825"/>
            <a:ext cx="309562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endParaRPr lang="ru-RU"/>
          </a:p>
        </p:txBody>
      </p:sp>
      <p:pic>
        <p:nvPicPr>
          <p:cNvPr id="6" name="Picture 28" descr="Картинка 481 из 288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260350"/>
            <a:ext cx="1706563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09" name="Rectangle 10"/>
          <p:cNvSpPr>
            <a:spLocks noChangeArrowheads="1"/>
          </p:cNvSpPr>
          <p:nvPr/>
        </p:nvSpPr>
        <p:spPr bwMode="auto">
          <a:xfrm>
            <a:off x="179388" y="3025775"/>
            <a:ext cx="7777162" cy="55086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2. Основания равнобедренной трапеции равны  4 и 16, а ее периметр равен 40. Найдите площадь трапеции.</a:t>
            </a: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4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710" name="Rectangle 12"/>
          <p:cNvSpPr>
            <a:spLocks noChangeArrowheads="1"/>
          </p:cNvSpPr>
          <p:nvPr/>
        </p:nvSpPr>
        <p:spPr bwMode="auto">
          <a:xfrm>
            <a:off x="228600" y="681038"/>
            <a:ext cx="239713" cy="276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2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72711" name="Управляющая кнопка: назад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75463" y="5661025"/>
            <a:ext cx="1042987" cy="1042988"/>
          </a:xfrm>
          <a:prstGeom prst="actionButtonBackPrevious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9372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40"/>
          <p:cNvSpPr txBox="1">
            <a:spLocks noChangeArrowheads="1"/>
          </p:cNvSpPr>
          <p:nvPr/>
        </p:nvSpPr>
        <p:spPr bwMode="auto">
          <a:xfrm>
            <a:off x="663575" y="203200"/>
            <a:ext cx="184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73731" name="Text Box 42"/>
          <p:cNvSpPr txBox="1">
            <a:spLocks noChangeArrowheads="1"/>
          </p:cNvSpPr>
          <p:nvPr/>
        </p:nvSpPr>
        <p:spPr bwMode="auto">
          <a:xfrm>
            <a:off x="592138" y="1139825"/>
            <a:ext cx="309562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endParaRPr lang="ru-RU"/>
          </a:p>
        </p:txBody>
      </p:sp>
      <p:pic>
        <p:nvPicPr>
          <p:cNvPr id="6" name="Picture 28" descr="Картинка 481 из 288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260350"/>
            <a:ext cx="1706563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3" name="Rectangle 10"/>
          <p:cNvSpPr>
            <a:spLocks noChangeArrowheads="1"/>
          </p:cNvSpPr>
          <p:nvPr/>
        </p:nvSpPr>
        <p:spPr bwMode="auto">
          <a:xfrm>
            <a:off x="179388" y="2349500"/>
            <a:ext cx="7777162" cy="68627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3. Найдите площадь прямоугольной трапеции, основания которой равны 8 и 12, а большая боковая сторона составляет с основанием угол 45°.</a:t>
            </a: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4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734" name="Rectangle 12"/>
          <p:cNvSpPr>
            <a:spLocks noChangeArrowheads="1"/>
          </p:cNvSpPr>
          <p:nvPr/>
        </p:nvSpPr>
        <p:spPr bwMode="auto">
          <a:xfrm>
            <a:off x="228600" y="681038"/>
            <a:ext cx="239713" cy="276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2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73735" name="Управляющая кнопка: назад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75463" y="5661025"/>
            <a:ext cx="1042987" cy="1042988"/>
          </a:xfrm>
          <a:prstGeom prst="actionButtonBackPrevious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9372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40"/>
          <p:cNvSpPr txBox="1">
            <a:spLocks noChangeArrowheads="1"/>
          </p:cNvSpPr>
          <p:nvPr/>
        </p:nvSpPr>
        <p:spPr bwMode="auto">
          <a:xfrm>
            <a:off x="663575" y="203200"/>
            <a:ext cx="184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74755" name="Text Box 42"/>
          <p:cNvSpPr txBox="1">
            <a:spLocks noChangeArrowheads="1"/>
          </p:cNvSpPr>
          <p:nvPr/>
        </p:nvSpPr>
        <p:spPr bwMode="auto">
          <a:xfrm>
            <a:off x="592138" y="1139825"/>
            <a:ext cx="309562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endParaRPr lang="ru-RU"/>
          </a:p>
        </p:txBody>
      </p:sp>
      <p:pic>
        <p:nvPicPr>
          <p:cNvPr id="6" name="Picture 28" descr="Картинка 481 из 288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260350"/>
            <a:ext cx="1706563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7" name="Rectangle 10"/>
          <p:cNvSpPr>
            <a:spLocks noChangeArrowheads="1"/>
          </p:cNvSpPr>
          <p:nvPr/>
        </p:nvSpPr>
        <p:spPr bwMode="auto">
          <a:xfrm>
            <a:off x="179388" y="2370138"/>
            <a:ext cx="7777162" cy="61864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4. В равнобедренной трапеции АВС</a:t>
            </a:r>
            <a:r>
              <a:rPr lang="en-US" sz="4400" b="1" i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  высота ВН равна 8, а отрезок  Н</a:t>
            </a:r>
            <a:r>
              <a:rPr lang="en-US" sz="4400" b="1" i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 равен 20 . Найдите площадь трапеции.</a:t>
            </a: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4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58" name="Rectangle 12"/>
          <p:cNvSpPr>
            <a:spLocks noChangeArrowheads="1"/>
          </p:cNvSpPr>
          <p:nvPr/>
        </p:nvSpPr>
        <p:spPr bwMode="auto">
          <a:xfrm>
            <a:off x="228600" y="681038"/>
            <a:ext cx="239713" cy="276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2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74759" name="Управляющая кнопка: назад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75463" y="5661025"/>
            <a:ext cx="1042987" cy="1042988"/>
          </a:xfrm>
          <a:prstGeom prst="actionButtonBackPrevious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9372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40"/>
          <p:cNvSpPr txBox="1">
            <a:spLocks noChangeArrowheads="1"/>
          </p:cNvSpPr>
          <p:nvPr/>
        </p:nvSpPr>
        <p:spPr bwMode="auto">
          <a:xfrm>
            <a:off x="663575" y="203200"/>
            <a:ext cx="184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75779" name="Text Box 42"/>
          <p:cNvSpPr txBox="1">
            <a:spLocks noChangeArrowheads="1"/>
          </p:cNvSpPr>
          <p:nvPr/>
        </p:nvSpPr>
        <p:spPr bwMode="auto">
          <a:xfrm>
            <a:off x="592138" y="1139825"/>
            <a:ext cx="309562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endParaRPr lang="ru-RU"/>
          </a:p>
        </p:txBody>
      </p:sp>
      <p:pic>
        <p:nvPicPr>
          <p:cNvPr id="6" name="Picture 28" descr="Картинка 481 из 288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260350"/>
            <a:ext cx="1706563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1" name="Rectangle 10"/>
          <p:cNvSpPr>
            <a:spLocks noChangeArrowheads="1"/>
          </p:cNvSpPr>
          <p:nvPr/>
        </p:nvSpPr>
        <p:spPr bwMode="auto">
          <a:xfrm>
            <a:off x="179388" y="2708275"/>
            <a:ext cx="7777162" cy="55102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5. В трапеции АВС</a:t>
            </a:r>
            <a:r>
              <a:rPr lang="en-US" sz="4400" b="1" i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 углы А  и  В прямые, АВ = ВС, АС = С</a:t>
            </a:r>
            <a:r>
              <a:rPr lang="en-US" sz="4400" b="1" i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 . Найдите остальные углы трапеции.</a:t>
            </a: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4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782" name="Rectangle 12"/>
          <p:cNvSpPr>
            <a:spLocks noChangeArrowheads="1"/>
          </p:cNvSpPr>
          <p:nvPr/>
        </p:nvSpPr>
        <p:spPr bwMode="auto">
          <a:xfrm>
            <a:off x="228600" y="681038"/>
            <a:ext cx="239713" cy="276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2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75783" name="Управляющая кнопка: назад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75463" y="5661025"/>
            <a:ext cx="1042987" cy="1042988"/>
          </a:xfrm>
          <a:prstGeom prst="actionButtonBackPrevious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9372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40"/>
          <p:cNvSpPr txBox="1">
            <a:spLocks noChangeArrowheads="1"/>
          </p:cNvSpPr>
          <p:nvPr/>
        </p:nvSpPr>
        <p:spPr bwMode="auto">
          <a:xfrm>
            <a:off x="663575" y="203200"/>
            <a:ext cx="184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76803" name="Text Box 42"/>
          <p:cNvSpPr txBox="1">
            <a:spLocks noChangeArrowheads="1"/>
          </p:cNvSpPr>
          <p:nvPr/>
        </p:nvSpPr>
        <p:spPr bwMode="auto">
          <a:xfrm>
            <a:off x="592138" y="1139825"/>
            <a:ext cx="309562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endParaRPr lang="ru-RU"/>
          </a:p>
        </p:txBody>
      </p:sp>
      <p:pic>
        <p:nvPicPr>
          <p:cNvPr id="6" name="Picture 28" descr="Картинка 481 из 288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260350"/>
            <a:ext cx="1706563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05" name="Rectangle 10"/>
          <p:cNvSpPr>
            <a:spLocks noChangeArrowheads="1"/>
          </p:cNvSpPr>
          <p:nvPr/>
        </p:nvSpPr>
        <p:spPr bwMode="auto">
          <a:xfrm>
            <a:off x="179388" y="2636838"/>
            <a:ext cx="7848600" cy="61864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6. В трапеции АВС</a:t>
            </a:r>
            <a:r>
              <a:rPr lang="en-US" sz="4400" b="1" i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 (  А</a:t>
            </a:r>
            <a:r>
              <a:rPr lang="en-US" sz="4400" b="1" i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 и ВС – основания) А</a:t>
            </a:r>
            <a:r>
              <a:rPr lang="en-US" sz="4400" b="1" i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 = 9,  </a:t>
            </a:r>
            <a:endParaRPr lang="en-US" sz="4400" b="1" i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ВС = 4, площадь треугольника  АС</a:t>
            </a:r>
            <a:r>
              <a:rPr lang="en-US" sz="4400" b="1" i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 равна 36. Найдите площадь треугольника АВС.</a:t>
            </a: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4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806" name="Rectangle 12"/>
          <p:cNvSpPr>
            <a:spLocks noChangeArrowheads="1"/>
          </p:cNvSpPr>
          <p:nvPr/>
        </p:nvSpPr>
        <p:spPr bwMode="auto">
          <a:xfrm>
            <a:off x="228600" y="681038"/>
            <a:ext cx="239713" cy="276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2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76807" name="Управляющая кнопка: назад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5815013"/>
            <a:ext cx="1041400" cy="1042987"/>
          </a:xfrm>
          <a:prstGeom prst="actionButtonBackPrevious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9372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40"/>
          <p:cNvSpPr txBox="1">
            <a:spLocks noChangeArrowheads="1"/>
          </p:cNvSpPr>
          <p:nvPr/>
        </p:nvSpPr>
        <p:spPr bwMode="auto">
          <a:xfrm>
            <a:off x="663575" y="203200"/>
            <a:ext cx="184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77827" name="Text Box 42"/>
          <p:cNvSpPr txBox="1">
            <a:spLocks noChangeArrowheads="1"/>
          </p:cNvSpPr>
          <p:nvPr/>
        </p:nvSpPr>
        <p:spPr bwMode="auto">
          <a:xfrm>
            <a:off x="592138" y="1139825"/>
            <a:ext cx="309562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endParaRPr lang="ru-RU"/>
          </a:p>
        </p:txBody>
      </p:sp>
      <p:pic>
        <p:nvPicPr>
          <p:cNvPr id="6" name="Picture 28" descr="Картинка 481 из 288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260350"/>
            <a:ext cx="1706563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29" name="Rectangle 10"/>
          <p:cNvSpPr>
            <a:spLocks noChangeArrowheads="1"/>
          </p:cNvSpPr>
          <p:nvPr/>
        </p:nvSpPr>
        <p:spPr bwMode="auto">
          <a:xfrm>
            <a:off x="250825" y="1268413"/>
            <a:ext cx="7777163" cy="82184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7. Площадь трапеции</a:t>
            </a:r>
          </a:p>
          <a:p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 АВС</a:t>
            </a:r>
            <a:r>
              <a:rPr lang="en-US" sz="4400" b="1" i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 равна 24. Чему</a:t>
            </a:r>
          </a:p>
          <a:p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 равна площадь трапеции </a:t>
            </a:r>
            <a:r>
              <a:rPr lang="en-US" sz="4400" b="1" i="1">
                <a:latin typeface="Times New Roman" pitchFamily="18" charset="0"/>
                <a:cs typeface="Times New Roman" pitchFamily="18" charset="0"/>
              </a:rPr>
              <a:t>KLMN</a:t>
            </a:r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, основания которой в </a:t>
            </a:r>
            <a:r>
              <a:rPr lang="en-US" sz="4400" b="1" i="1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 раза меньше оснований трапеции</a:t>
            </a:r>
            <a:r>
              <a:rPr lang="en-US" sz="44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en-US" sz="4400" b="1" i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 , а высота в 2 раза больше высоты трапеции АВС</a:t>
            </a:r>
            <a:r>
              <a:rPr lang="en-US" sz="4400" b="1" i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4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830" name="Rectangle 12"/>
          <p:cNvSpPr>
            <a:spLocks noChangeArrowheads="1"/>
          </p:cNvSpPr>
          <p:nvPr/>
        </p:nvSpPr>
        <p:spPr bwMode="auto">
          <a:xfrm>
            <a:off x="228600" y="681038"/>
            <a:ext cx="239713" cy="276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2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77831" name="Управляющая кнопка: назад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75463" y="5661025"/>
            <a:ext cx="1042987" cy="1042988"/>
          </a:xfrm>
          <a:prstGeom prst="actionButtonBackPrevious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9372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40"/>
          <p:cNvSpPr txBox="1">
            <a:spLocks noChangeArrowheads="1"/>
          </p:cNvSpPr>
          <p:nvPr/>
        </p:nvSpPr>
        <p:spPr bwMode="auto">
          <a:xfrm>
            <a:off x="663575" y="203200"/>
            <a:ext cx="184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78851" name="Text Box 42"/>
          <p:cNvSpPr txBox="1">
            <a:spLocks noChangeArrowheads="1"/>
          </p:cNvSpPr>
          <p:nvPr/>
        </p:nvSpPr>
        <p:spPr bwMode="auto">
          <a:xfrm>
            <a:off x="592138" y="1139825"/>
            <a:ext cx="309562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endParaRPr lang="ru-RU"/>
          </a:p>
        </p:txBody>
      </p:sp>
      <p:pic>
        <p:nvPicPr>
          <p:cNvPr id="6" name="Picture 28" descr="Картинка 481 из 288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260350"/>
            <a:ext cx="1706563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3" name="Rectangle 10"/>
          <p:cNvSpPr>
            <a:spLocks noChangeArrowheads="1"/>
          </p:cNvSpPr>
          <p:nvPr/>
        </p:nvSpPr>
        <p:spPr bwMode="auto">
          <a:xfrm>
            <a:off x="250825" y="3300413"/>
            <a:ext cx="7777163" cy="41544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1. Диагонали ромба равны 12 и 16. Найдите высоту ромба.</a:t>
            </a: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4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854" name="Rectangle 12"/>
          <p:cNvSpPr>
            <a:spLocks noChangeArrowheads="1"/>
          </p:cNvSpPr>
          <p:nvPr/>
        </p:nvSpPr>
        <p:spPr bwMode="auto">
          <a:xfrm>
            <a:off x="228600" y="681038"/>
            <a:ext cx="239713" cy="276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2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78855" name="Управляющая кнопка: назад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75463" y="5661025"/>
            <a:ext cx="1042987" cy="1042988"/>
          </a:xfrm>
          <a:prstGeom prst="actionButtonBackPrevious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9372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40"/>
          <p:cNvSpPr txBox="1">
            <a:spLocks noChangeArrowheads="1"/>
          </p:cNvSpPr>
          <p:nvPr/>
        </p:nvSpPr>
        <p:spPr bwMode="auto">
          <a:xfrm>
            <a:off x="663575" y="203200"/>
            <a:ext cx="184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79875" name="Text Box 42"/>
          <p:cNvSpPr txBox="1">
            <a:spLocks noChangeArrowheads="1"/>
          </p:cNvSpPr>
          <p:nvPr/>
        </p:nvSpPr>
        <p:spPr bwMode="auto">
          <a:xfrm>
            <a:off x="592138" y="1139825"/>
            <a:ext cx="309562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endParaRPr lang="ru-RU"/>
          </a:p>
        </p:txBody>
      </p:sp>
      <p:pic>
        <p:nvPicPr>
          <p:cNvPr id="6" name="Picture 28" descr="Картинка 481 из 288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260350"/>
            <a:ext cx="1706563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77" name="Rectangle 10"/>
          <p:cNvSpPr>
            <a:spLocks noChangeArrowheads="1"/>
          </p:cNvSpPr>
          <p:nvPr/>
        </p:nvSpPr>
        <p:spPr bwMode="auto">
          <a:xfrm>
            <a:off x="250825" y="2622550"/>
            <a:ext cx="7777163" cy="55102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2. Угол между высотами ромба, проведенными из вершины тупого угла, равен 40°. Найдите углы ромба.</a:t>
            </a: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4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878" name="Rectangle 12"/>
          <p:cNvSpPr>
            <a:spLocks noChangeArrowheads="1"/>
          </p:cNvSpPr>
          <p:nvPr/>
        </p:nvSpPr>
        <p:spPr bwMode="auto">
          <a:xfrm>
            <a:off x="228600" y="681038"/>
            <a:ext cx="239713" cy="276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2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79879" name="Управляющая кнопка: назад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75463" y="5661025"/>
            <a:ext cx="1042987" cy="1042988"/>
          </a:xfrm>
          <a:prstGeom prst="actionButtonBackPrevious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9372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40"/>
          <p:cNvSpPr txBox="1">
            <a:spLocks noChangeArrowheads="1"/>
          </p:cNvSpPr>
          <p:nvPr/>
        </p:nvSpPr>
        <p:spPr bwMode="auto">
          <a:xfrm>
            <a:off x="663575" y="203200"/>
            <a:ext cx="184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80899" name="Text Box 42"/>
          <p:cNvSpPr txBox="1">
            <a:spLocks noChangeArrowheads="1"/>
          </p:cNvSpPr>
          <p:nvPr/>
        </p:nvSpPr>
        <p:spPr bwMode="auto">
          <a:xfrm>
            <a:off x="592138" y="1139825"/>
            <a:ext cx="309562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endParaRPr lang="ru-RU"/>
          </a:p>
        </p:txBody>
      </p:sp>
      <p:pic>
        <p:nvPicPr>
          <p:cNvPr id="6" name="Picture 28" descr="Картинка 481 из 288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260350"/>
            <a:ext cx="1706563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901" name="Rectangle 10"/>
          <p:cNvSpPr>
            <a:spLocks noChangeArrowheads="1"/>
          </p:cNvSpPr>
          <p:nvPr/>
        </p:nvSpPr>
        <p:spPr bwMode="auto">
          <a:xfrm>
            <a:off x="250825" y="1946275"/>
            <a:ext cx="7777163" cy="68627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3. Расстояние от точки пересечения диагоналей ромба до одной из его сторон равно 20, а одна из его диагоналей равна 80. Найдите углы ромба.</a:t>
            </a: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4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02" name="Rectangle 12"/>
          <p:cNvSpPr>
            <a:spLocks noChangeArrowheads="1"/>
          </p:cNvSpPr>
          <p:nvPr/>
        </p:nvSpPr>
        <p:spPr bwMode="auto">
          <a:xfrm>
            <a:off x="228600" y="681038"/>
            <a:ext cx="239713" cy="276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2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80903" name="Управляющая кнопка: назад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75463" y="5661025"/>
            <a:ext cx="1042987" cy="1042988"/>
          </a:xfrm>
          <a:prstGeom prst="actionButtonBackPrevious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9372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40"/>
          <p:cNvSpPr txBox="1">
            <a:spLocks noChangeArrowheads="1"/>
          </p:cNvSpPr>
          <p:nvPr/>
        </p:nvSpPr>
        <p:spPr bwMode="auto">
          <a:xfrm>
            <a:off x="663575" y="203200"/>
            <a:ext cx="184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6323" name="Text Box 42"/>
          <p:cNvSpPr txBox="1">
            <a:spLocks noChangeArrowheads="1"/>
          </p:cNvSpPr>
          <p:nvPr/>
        </p:nvSpPr>
        <p:spPr bwMode="auto">
          <a:xfrm>
            <a:off x="592138" y="1139825"/>
            <a:ext cx="309562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endParaRPr lang="ru-RU"/>
          </a:p>
        </p:txBody>
      </p:sp>
      <p:pic>
        <p:nvPicPr>
          <p:cNvPr id="6" name="Picture 28" descr="Картинка 481 из 288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1125538"/>
            <a:ext cx="1706562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5" name="TextBox 6"/>
          <p:cNvSpPr txBox="1">
            <a:spLocks noChangeArrowheads="1"/>
          </p:cNvSpPr>
          <p:nvPr/>
        </p:nvSpPr>
        <p:spPr bwMode="auto">
          <a:xfrm>
            <a:off x="611188" y="3068638"/>
            <a:ext cx="4016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6326" name="Прямоугольник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27088" y="2565400"/>
            <a:ext cx="936625" cy="1008063"/>
          </a:xfrm>
          <a:prstGeom prst="rect">
            <a:avLst/>
          </a:prstGeom>
          <a:solidFill>
            <a:srgbClr val="33CC33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pPr algn="ctr"/>
            <a:r>
              <a:rPr lang="ru-RU" sz="5400" b="1">
                <a:hlinkClick r:id="rId5" action="ppaction://hlinksldjump"/>
              </a:rPr>
              <a:t>1</a:t>
            </a:r>
            <a:endParaRPr lang="ru-RU" sz="5400" b="1"/>
          </a:p>
        </p:txBody>
      </p:sp>
      <p:sp>
        <p:nvSpPr>
          <p:cNvPr id="56327" name="Прямоугольник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051050" y="2565400"/>
            <a:ext cx="936625" cy="1008063"/>
          </a:xfrm>
          <a:prstGeom prst="rect">
            <a:avLst/>
          </a:prstGeom>
          <a:solidFill>
            <a:srgbClr val="33CC33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pPr algn="ctr"/>
            <a:r>
              <a:rPr lang="ru-RU" sz="5400" b="1">
                <a:hlinkClick r:id="rId4" action="ppaction://hlinksldjump"/>
              </a:rPr>
              <a:t>2</a:t>
            </a:r>
            <a:endParaRPr lang="ru-RU" sz="5400" b="1"/>
          </a:p>
        </p:txBody>
      </p:sp>
      <p:sp>
        <p:nvSpPr>
          <p:cNvPr id="56328" name="Прямоугольник 9"/>
          <p:cNvSpPr>
            <a:spLocks noChangeArrowheads="1"/>
          </p:cNvSpPr>
          <p:nvPr/>
        </p:nvSpPr>
        <p:spPr bwMode="auto">
          <a:xfrm>
            <a:off x="2051050" y="3860800"/>
            <a:ext cx="936625" cy="1008063"/>
          </a:xfrm>
          <a:prstGeom prst="rect">
            <a:avLst/>
          </a:prstGeom>
          <a:solidFill>
            <a:srgbClr val="33CC33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pPr algn="ctr"/>
            <a:r>
              <a:rPr lang="ru-RU" sz="5400" b="1">
                <a:hlinkClick r:id="rId6" action="ppaction://hlinksldjump"/>
              </a:rPr>
              <a:t>6</a:t>
            </a:r>
            <a:endParaRPr lang="ru-RU" sz="5400" b="1"/>
          </a:p>
        </p:txBody>
      </p:sp>
      <p:sp>
        <p:nvSpPr>
          <p:cNvPr id="56329" name="Прямоугольник 10"/>
          <p:cNvSpPr>
            <a:spLocks noChangeArrowheads="1"/>
          </p:cNvSpPr>
          <p:nvPr/>
        </p:nvSpPr>
        <p:spPr bwMode="auto">
          <a:xfrm>
            <a:off x="3276600" y="3860800"/>
            <a:ext cx="935038" cy="1008063"/>
          </a:xfrm>
          <a:prstGeom prst="rect">
            <a:avLst/>
          </a:prstGeom>
          <a:solidFill>
            <a:srgbClr val="33CC33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pPr algn="ctr"/>
            <a:r>
              <a:rPr lang="ru-RU" sz="5400" b="1">
                <a:hlinkClick r:id="rId7" action="ppaction://hlinksldjump"/>
              </a:rPr>
              <a:t>7</a:t>
            </a:r>
            <a:endParaRPr lang="ru-RU" sz="5400" b="1"/>
          </a:p>
        </p:txBody>
      </p:sp>
      <p:sp>
        <p:nvSpPr>
          <p:cNvPr id="56330" name="Прямоугольник 11"/>
          <p:cNvSpPr>
            <a:spLocks noChangeArrowheads="1"/>
          </p:cNvSpPr>
          <p:nvPr/>
        </p:nvSpPr>
        <p:spPr bwMode="auto">
          <a:xfrm>
            <a:off x="4500563" y="3860800"/>
            <a:ext cx="935037" cy="1008063"/>
          </a:xfrm>
          <a:prstGeom prst="rect">
            <a:avLst/>
          </a:prstGeom>
          <a:solidFill>
            <a:srgbClr val="33CC33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pPr algn="ctr"/>
            <a:r>
              <a:rPr lang="ru-RU" sz="5400" b="1">
                <a:hlinkClick r:id="rId8" action="ppaction://hlinksldjump"/>
              </a:rPr>
              <a:t>8</a:t>
            </a:r>
            <a:endParaRPr lang="ru-RU" sz="5400" b="1"/>
          </a:p>
        </p:txBody>
      </p:sp>
      <p:sp>
        <p:nvSpPr>
          <p:cNvPr id="56331" name="Прямоугольник 12"/>
          <p:cNvSpPr>
            <a:spLocks noChangeArrowheads="1"/>
          </p:cNvSpPr>
          <p:nvPr/>
        </p:nvSpPr>
        <p:spPr bwMode="auto">
          <a:xfrm>
            <a:off x="3348038" y="2565400"/>
            <a:ext cx="935037" cy="1008063"/>
          </a:xfrm>
          <a:prstGeom prst="rect">
            <a:avLst/>
          </a:prstGeom>
          <a:solidFill>
            <a:srgbClr val="33CC33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pPr algn="ctr"/>
            <a:r>
              <a:rPr lang="ru-RU" sz="5400" b="1">
                <a:hlinkClick r:id="rId9" action="ppaction://hlinksldjump"/>
              </a:rPr>
              <a:t>3</a:t>
            </a:r>
            <a:endParaRPr lang="ru-RU" sz="5400" b="1"/>
          </a:p>
        </p:txBody>
      </p:sp>
      <p:sp>
        <p:nvSpPr>
          <p:cNvPr id="56332" name="Прямоугольник 13"/>
          <p:cNvSpPr>
            <a:spLocks noChangeArrowheads="1"/>
          </p:cNvSpPr>
          <p:nvPr/>
        </p:nvSpPr>
        <p:spPr bwMode="auto">
          <a:xfrm>
            <a:off x="4500563" y="2565400"/>
            <a:ext cx="935037" cy="1008063"/>
          </a:xfrm>
          <a:prstGeom prst="rect">
            <a:avLst/>
          </a:prstGeom>
          <a:solidFill>
            <a:srgbClr val="33CC33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pPr algn="ctr"/>
            <a:r>
              <a:rPr lang="ru-RU" sz="5400" b="1">
                <a:hlinkClick r:id="rId10" action="ppaction://hlinksldjump"/>
              </a:rPr>
              <a:t>4</a:t>
            </a:r>
            <a:endParaRPr lang="ru-RU" sz="5400" b="1"/>
          </a:p>
        </p:txBody>
      </p:sp>
      <p:sp>
        <p:nvSpPr>
          <p:cNvPr id="56333" name="Прямоугольник 14"/>
          <p:cNvSpPr>
            <a:spLocks noChangeArrowheads="1"/>
          </p:cNvSpPr>
          <p:nvPr/>
        </p:nvSpPr>
        <p:spPr bwMode="auto">
          <a:xfrm>
            <a:off x="827088" y="3860800"/>
            <a:ext cx="936625" cy="1008063"/>
          </a:xfrm>
          <a:prstGeom prst="rect">
            <a:avLst/>
          </a:prstGeom>
          <a:solidFill>
            <a:srgbClr val="33CC33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pPr algn="ctr"/>
            <a:r>
              <a:rPr lang="ru-RU" sz="5400" b="1">
                <a:hlinkClick r:id="rId11" action="ppaction://hlinksldjump"/>
              </a:rPr>
              <a:t>5</a:t>
            </a:r>
            <a:endParaRPr lang="ru-RU" sz="5400" b="1"/>
          </a:p>
        </p:txBody>
      </p:sp>
      <p:sp>
        <p:nvSpPr>
          <p:cNvPr id="56334" name="Text Box 24"/>
          <p:cNvSpPr txBox="1">
            <a:spLocks noChangeArrowheads="1"/>
          </p:cNvSpPr>
          <p:nvPr/>
        </p:nvSpPr>
        <p:spPr bwMode="auto">
          <a:xfrm>
            <a:off x="179388" y="260350"/>
            <a:ext cx="6696075" cy="701675"/>
          </a:xfrm>
          <a:prstGeom prst="rect">
            <a:avLst/>
          </a:prstGeom>
          <a:solidFill>
            <a:srgbClr val="33CC33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000000"/>
                </a:solidFill>
              </a:rPr>
              <a:t>параллелограмм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9372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40"/>
          <p:cNvSpPr txBox="1">
            <a:spLocks noChangeArrowheads="1"/>
          </p:cNvSpPr>
          <p:nvPr/>
        </p:nvSpPr>
        <p:spPr bwMode="auto">
          <a:xfrm>
            <a:off x="663575" y="203200"/>
            <a:ext cx="184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81923" name="Text Box 42"/>
          <p:cNvSpPr txBox="1">
            <a:spLocks noChangeArrowheads="1"/>
          </p:cNvSpPr>
          <p:nvPr/>
        </p:nvSpPr>
        <p:spPr bwMode="auto">
          <a:xfrm>
            <a:off x="592138" y="1139825"/>
            <a:ext cx="309562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endParaRPr lang="ru-RU"/>
          </a:p>
        </p:txBody>
      </p:sp>
      <p:pic>
        <p:nvPicPr>
          <p:cNvPr id="6" name="Picture 28" descr="Картинка 481 из 288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260350"/>
            <a:ext cx="1706563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25" name="Rectangle 10"/>
          <p:cNvSpPr>
            <a:spLocks noChangeArrowheads="1"/>
          </p:cNvSpPr>
          <p:nvPr/>
        </p:nvSpPr>
        <p:spPr bwMode="auto">
          <a:xfrm>
            <a:off x="250825" y="1268413"/>
            <a:ext cx="7777163" cy="82184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4. Высота, проведенная из вершины тупого угла ромба, делит его сторону на отрезки  5 и 8, считая от вершины острого угла. Найдите площади частей, на которые делит ромб эта высота.</a:t>
            </a:r>
          </a:p>
          <a:p>
            <a:r>
              <a:rPr lang="ru-RU" sz="4400"/>
              <a:t> </a:t>
            </a: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4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26" name="Rectangle 12"/>
          <p:cNvSpPr>
            <a:spLocks noChangeArrowheads="1"/>
          </p:cNvSpPr>
          <p:nvPr/>
        </p:nvSpPr>
        <p:spPr bwMode="auto">
          <a:xfrm>
            <a:off x="228600" y="681038"/>
            <a:ext cx="239713" cy="276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2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81927" name="Управляющая кнопка: назад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75463" y="5661025"/>
            <a:ext cx="1042987" cy="1042988"/>
          </a:xfrm>
          <a:prstGeom prst="actionButtonBackPrevious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9372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40"/>
          <p:cNvSpPr txBox="1">
            <a:spLocks noChangeArrowheads="1"/>
          </p:cNvSpPr>
          <p:nvPr/>
        </p:nvSpPr>
        <p:spPr bwMode="auto">
          <a:xfrm>
            <a:off x="663575" y="203200"/>
            <a:ext cx="184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7347" name="Text Box 42"/>
          <p:cNvSpPr txBox="1">
            <a:spLocks noChangeArrowheads="1"/>
          </p:cNvSpPr>
          <p:nvPr/>
        </p:nvSpPr>
        <p:spPr bwMode="auto">
          <a:xfrm>
            <a:off x="592138" y="1139825"/>
            <a:ext cx="309562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endParaRPr lang="ru-RU"/>
          </a:p>
        </p:txBody>
      </p:sp>
      <p:pic>
        <p:nvPicPr>
          <p:cNvPr id="6" name="Picture 28" descr="Картинка 481 из 288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1125538"/>
            <a:ext cx="1706562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9" name="TextBox 6"/>
          <p:cNvSpPr txBox="1">
            <a:spLocks noChangeArrowheads="1"/>
          </p:cNvSpPr>
          <p:nvPr/>
        </p:nvSpPr>
        <p:spPr bwMode="auto">
          <a:xfrm>
            <a:off x="611188" y="3068638"/>
            <a:ext cx="4016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7350" name="Прямоугольник 7"/>
          <p:cNvSpPr>
            <a:spLocks noChangeArrowheads="1"/>
          </p:cNvSpPr>
          <p:nvPr/>
        </p:nvSpPr>
        <p:spPr bwMode="auto">
          <a:xfrm>
            <a:off x="827088" y="2565400"/>
            <a:ext cx="936625" cy="1008063"/>
          </a:xfrm>
          <a:prstGeom prst="rect">
            <a:avLst/>
          </a:prstGeom>
          <a:solidFill>
            <a:srgbClr val="FFFF00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pPr algn="ctr"/>
            <a:r>
              <a:rPr lang="ru-RU" sz="5400" b="1">
                <a:solidFill>
                  <a:srgbClr val="000000"/>
                </a:solidFill>
                <a:hlinkClick r:id="rId4" action="ppaction://hlinksldjump"/>
              </a:rPr>
              <a:t>1</a:t>
            </a:r>
            <a:endParaRPr lang="ru-RU" sz="5400" b="1">
              <a:solidFill>
                <a:srgbClr val="000000"/>
              </a:solidFill>
            </a:endParaRPr>
          </a:p>
        </p:txBody>
      </p:sp>
      <p:sp>
        <p:nvSpPr>
          <p:cNvPr id="57351" name="Прямоугольник 8"/>
          <p:cNvSpPr>
            <a:spLocks noChangeArrowheads="1"/>
          </p:cNvSpPr>
          <p:nvPr/>
        </p:nvSpPr>
        <p:spPr bwMode="auto">
          <a:xfrm>
            <a:off x="2051050" y="2565400"/>
            <a:ext cx="936625" cy="1008063"/>
          </a:xfrm>
          <a:prstGeom prst="rect">
            <a:avLst/>
          </a:prstGeom>
          <a:solidFill>
            <a:srgbClr val="FFFF00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pPr algn="ctr"/>
            <a:r>
              <a:rPr lang="ru-RU" sz="5400" b="1">
                <a:hlinkClick r:id="rId5" action="ppaction://hlinksldjump"/>
              </a:rPr>
              <a:t>2</a:t>
            </a:r>
            <a:endParaRPr lang="ru-RU" sz="5400" b="1"/>
          </a:p>
        </p:txBody>
      </p:sp>
      <p:sp>
        <p:nvSpPr>
          <p:cNvPr id="57352" name="Прямоугольник 12"/>
          <p:cNvSpPr>
            <a:spLocks noChangeArrowheads="1"/>
          </p:cNvSpPr>
          <p:nvPr/>
        </p:nvSpPr>
        <p:spPr bwMode="auto">
          <a:xfrm>
            <a:off x="3276600" y="2565400"/>
            <a:ext cx="935038" cy="1008063"/>
          </a:xfrm>
          <a:prstGeom prst="rect">
            <a:avLst/>
          </a:prstGeom>
          <a:solidFill>
            <a:srgbClr val="FFFF00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pPr algn="ctr"/>
            <a:r>
              <a:rPr lang="ru-RU" sz="5400" b="1">
                <a:hlinkClick r:id="rId6" action="ppaction://hlinksldjump"/>
              </a:rPr>
              <a:t>3</a:t>
            </a:r>
            <a:endParaRPr lang="ru-RU" sz="5400" b="1"/>
          </a:p>
        </p:txBody>
      </p:sp>
      <p:sp>
        <p:nvSpPr>
          <p:cNvPr id="57353" name="Прямоугольник 13"/>
          <p:cNvSpPr>
            <a:spLocks noChangeArrowheads="1"/>
          </p:cNvSpPr>
          <p:nvPr/>
        </p:nvSpPr>
        <p:spPr bwMode="auto">
          <a:xfrm>
            <a:off x="827088" y="3860800"/>
            <a:ext cx="935037" cy="1008063"/>
          </a:xfrm>
          <a:prstGeom prst="rect">
            <a:avLst/>
          </a:prstGeom>
          <a:solidFill>
            <a:srgbClr val="FFFF00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pPr algn="ctr"/>
            <a:r>
              <a:rPr lang="ru-RU" sz="5400" b="1">
                <a:hlinkClick r:id="rId7" action="ppaction://hlinksldjump"/>
              </a:rPr>
              <a:t>4</a:t>
            </a:r>
            <a:endParaRPr lang="ru-RU" sz="5400" b="1"/>
          </a:p>
        </p:txBody>
      </p:sp>
      <p:sp>
        <p:nvSpPr>
          <p:cNvPr id="57354" name="Прямоугольник 14"/>
          <p:cNvSpPr>
            <a:spLocks noChangeArrowheads="1"/>
          </p:cNvSpPr>
          <p:nvPr/>
        </p:nvSpPr>
        <p:spPr bwMode="auto">
          <a:xfrm>
            <a:off x="2051050" y="3860800"/>
            <a:ext cx="936625" cy="1008063"/>
          </a:xfrm>
          <a:prstGeom prst="rect">
            <a:avLst/>
          </a:prstGeom>
          <a:solidFill>
            <a:srgbClr val="FFFF00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pPr algn="ctr"/>
            <a:r>
              <a:rPr lang="ru-RU" sz="5400" b="1">
                <a:hlinkClick r:id="rId8" action="ppaction://hlinksldjump"/>
              </a:rPr>
              <a:t>5</a:t>
            </a:r>
            <a:endParaRPr lang="ru-RU" sz="5400" b="1"/>
          </a:p>
        </p:txBody>
      </p:sp>
      <p:sp>
        <p:nvSpPr>
          <p:cNvPr id="57355" name="Text Box 24"/>
          <p:cNvSpPr txBox="1">
            <a:spLocks noChangeArrowheads="1"/>
          </p:cNvSpPr>
          <p:nvPr/>
        </p:nvSpPr>
        <p:spPr bwMode="auto">
          <a:xfrm>
            <a:off x="179388" y="260350"/>
            <a:ext cx="6696075" cy="701675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000000"/>
                </a:solidFill>
              </a:rPr>
              <a:t>треугольник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9372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40"/>
          <p:cNvSpPr txBox="1">
            <a:spLocks noChangeArrowheads="1"/>
          </p:cNvSpPr>
          <p:nvPr/>
        </p:nvSpPr>
        <p:spPr bwMode="auto">
          <a:xfrm>
            <a:off x="663575" y="203200"/>
            <a:ext cx="184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8371" name="Text Box 42"/>
          <p:cNvSpPr txBox="1">
            <a:spLocks noChangeArrowheads="1"/>
          </p:cNvSpPr>
          <p:nvPr/>
        </p:nvSpPr>
        <p:spPr bwMode="auto">
          <a:xfrm>
            <a:off x="592138" y="1139825"/>
            <a:ext cx="309562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endParaRPr lang="ru-RU"/>
          </a:p>
        </p:txBody>
      </p:sp>
      <p:pic>
        <p:nvPicPr>
          <p:cNvPr id="6" name="Picture 28" descr="Картинка 481 из 288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1125538"/>
            <a:ext cx="1706562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3" name="TextBox 6"/>
          <p:cNvSpPr txBox="1">
            <a:spLocks noChangeArrowheads="1"/>
          </p:cNvSpPr>
          <p:nvPr/>
        </p:nvSpPr>
        <p:spPr bwMode="auto">
          <a:xfrm>
            <a:off x="611188" y="3068638"/>
            <a:ext cx="4016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8374" name="Прямоугольник 7"/>
          <p:cNvSpPr>
            <a:spLocks noChangeArrowheads="1"/>
          </p:cNvSpPr>
          <p:nvPr/>
        </p:nvSpPr>
        <p:spPr bwMode="auto">
          <a:xfrm>
            <a:off x="827088" y="2565400"/>
            <a:ext cx="936625" cy="1008063"/>
          </a:xfrm>
          <a:prstGeom prst="rect">
            <a:avLst/>
          </a:prstGeom>
          <a:solidFill>
            <a:srgbClr val="FF0000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pPr algn="ctr"/>
            <a:r>
              <a:rPr lang="ru-RU" sz="5400" b="1">
                <a:hlinkClick r:id="rId4" action="ppaction://hlinksldjump"/>
              </a:rPr>
              <a:t>1</a:t>
            </a:r>
            <a:endParaRPr lang="ru-RU" sz="5400" b="1"/>
          </a:p>
        </p:txBody>
      </p:sp>
      <p:sp>
        <p:nvSpPr>
          <p:cNvPr id="58375" name="Прямоугольник 8"/>
          <p:cNvSpPr>
            <a:spLocks noChangeArrowheads="1"/>
          </p:cNvSpPr>
          <p:nvPr/>
        </p:nvSpPr>
        <p:spPr bwMode="auto">
          <a:xfrm>
            <a:off x="2051050" y="2565400"/>
            <a:ext cx="936625" cy="1008063"/>
          </a:xfrm>
          <a:prstGeom prst="rect">
            <a:avLst/>
          </a:prstGeom>
          <a:solidFill>
            <a:srgbClr val="FF0000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pPr algn="ctr"/>
            <a:r>
              <a:rPr lang="ru-RU" sz="5400" b="1">
                <a:hlinkClick r:id="rId5" action="ppaction://hlinksldjump"/>
              </a:rPr>
              <a:t>2</a:t>
            </a:r>
            <a:endParaRPr lang="ru-RU" sz="5400" b="1"/>
          </a:p>
        </p:txBody>
      </p:sp>
      <p:sp>
        <p:nvSpPr>
          <p:cNvPr id="58376" name="Прямоугольник 9"/>
          <p:cNvSpPr>
            <a:spLocks noChangeArrowheads="1"/>
          </p:cNvSpPr>
          <p:nvPr/>
        </p:nvSpPr>
        <p:spPr bwMode="auto">
          <a:xfrm>
            <a:off x="2051050" y="3860800"/>
            <a:ext cx="936625" cy="1008063"/>
          </a:xfrm>
          <a:prstGeom prst="rect">
            <a:avLst/>
          </a:prstGeom>
          <a:solidFill>
            <a:srgbClr val="FF0000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pPr algn="ctr"/>
            <a:r>
              <a:rPr lang="ru-RU" sz="5400" b="1">
                <a:hlinkClick r:id="rId6" action="ppaction://hlinksldjump"/>
              </a:rPr>
              <a:t>6</a:t>
            </a:r>
            <a:endParaRPr lang="ru-RU" sz="5400" b="1"/>
          </a:p>
        </p:txBody>
      </p:sp>
      <p:sp>
        <p:nvSpPr>
          <p:cNvPr id="58377" name="Прямоугольник 10"/>
          <p:cNvSpPr>
            <a:spLocks noChangeArrowheads="1"/>
          </p:cNvSpPr>
          <p:nvPr/>
        </p:nvSpPr>
        <p:spPr bwMode="auto">
          <a:xfrm>
            <a:off x="3276600" y="3860800"/>
            <a:ext cx="935038" cy="1008063"/>
          </a:xfrm>
          <a:prstGeom prst="rect">
            <a:avLst/>
          </a:prstGeom>
          <a:solidFill>
            <a:srgbClr val="FF0000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pPr algn="ctr"/>
            <a:r>
              <a:rPr lang="ru-RU" sz="5400" b="1">
                <a:hlinkClick r:id="rId7" action="ppaction://hlinksldjump"/>
              </a:rPr>
              <a:t>7</a:t>
            </a:r>
            <a:endParaRPr lang="ru-RU" sz="5400" b="1"/>
          </a:p>
        </p:txBody>
      </p:sp>
      <p:sp>
        <p:nvSpPr>
          <p:cNvPr id="58378" name="Прямоугольник 12"/>
          <p:cNvSpPr>
            <a:spLocks noChangeArrowheads="1"/>
          </p:cNvSpPr>
          <p:nvPr/>
        </p:nvSpPr>
        <p:spPr bwMode="auto">
          <a:xfrm>
            <a:off x="3276600" y="2565400"/>
            <a:ext cx="935038" cy="1008063"/>
          </a:xfrm>
          <a:prstGeom prst="rect">
            <a:avLst/>
          </a:prstGeom>
          <a:solidFill>
            <a:srgbClr val="FF0000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pPr algn="ctr"/>
            <a:r>
              <a:rPr lang="ru-RU" sz="5400" b="1">
                <a:hlinkClick r:id="rId8" action="ppaction://hlinksldjump"/>
              </a:rPr>
              <a:t>3</a:t>
            </a:r>
            <a:endParaRPr lang="ru-RU" sz="5400" b="1"/>
          </a:p>
        </p:txBody>
      </p:sp>
      <p:sp>
        <p:nvSpPr>
          <p:cNvPr id="58379" name="Прямоугольник 13"/>
          <p:cNvSpPr>
            <a:spLocks noChangeArrowheads="1"/>
          </p:cNvSpPr>
          <p:nvPr/>
        </p:nvSpPr>
        <p:spPr bwMode="auto">
          <a:xfrm>
            <a:off x="4500563" y="2565400"/>
            <a:ext cx="935037" cy="1008063"/>
          </a:xfrm>
          <a:prstGeom prst="rect">
            <a:avLst/>
          </a:prstGeom>
          <a:solidFill>
            <a:srgbClr val="FF0000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pPr algn="ctr"/>
            <a:r>
              <a:rPr lang="ru-RU" sz="5400" b="1">
                <a:hlinkClick r:id="rId9" action="ppaction://hlinksldjump"/>
              </a:rPr>
              <a:t>4</a:t>
            </a:r>
            <a:endParaRPr lang="ru-RU" sz="5400" b="1"/>
          </a:p>
        </p:txBody>
      </p:sp>
      <p:sp>
        <p:nvSpPr>
          <p:cNvPr id="58380" name="Прямоугольник 14"/>
          <p:cNvSpPr>
            <a:spLocks noChangeArrowheads="1"/>
          </p:cNvSpPr>
          <p:nvPr/>
        </p:nvSpPr>
        <p:spPr bwMode="auto">
          <a:xfrm>
            <a:off x="827088" y="3860800"/>
            <a:ext cx="936625" cy="1008063"/>
          </a:xfrm>
          <a:prstGeom prst="rect">
            <a:avLst/>
          </a:prstGeom>
          <a:solidFill>
            <a:srgbClr val="FF0000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pPr algn="ctr"/>
            <a:r>
              <a:rPr lang="ru-RU" sz="5400" b="1">
                <a:hlinkClick r:id="rId10" action="ppaction://hlinksldjump"/>
              </a:rPr>
              <a:t>5</a:t>
            </a:r>
            <a:endParaRPr lang="ru-RU" sz="5400" b="1"/>
          </a:p>
        </p:txBody>
      </p:sp>
      <p:sp>
        <p:nvSpPr>
          <p:cNvPr id="58381" name="Text Box 25"/>
          <p:cNvSpPr txBox="1">
            <a:spLocks noChangeArrowheads="1"/>
          </p:cNvSpPr>
          <p:nvPr/>
        </p:nvSpPr>
        <p:spPr bwMode="auto">
          <a:xfrm>
            <a:off x="250825" y="260350"/>
            <a:ext cx="6754813" cy="701675"/>
          </a:xfrm>
          <a:prstGeom prst="rect">
            <a:avLst/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>
                <a:solidFill>
                  <a:srgbClr val="000000"/>
                </a:solidFill>
              </a:rPr>
              <a:t>трапеция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9372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40"/>
          <p:cNvSpPr txBox="1">
            <a:spLocks noChangeArrowheads="1"/>
          </p:cNvSpPr>
          <p:nvPr/>
        </p:nvSpPr>
        <p:spPr bwMode="auto">
          <a:xfrm>
            <a:off x="663575" y="203200"/>
            <a:ext cx="184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9395" name="Text Box 42"/>
          <p:cNvSpPr txBox="1">
            <a:spLocks noChangeArrowheads="1"/>
          </p:cNvSpPr>
          <p:nvPr/>
        </p:nvSpPr>
        <p:spPr bwMode="auto">
          <a:xfrm>
            <a:off x="592138" y="1139825"/>
            <a:ext cx="309562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endParaRPr lang="ru-RU"/>
          </a:p>
        </p:txBody>
      </p:sp>
      <p:pic>
        <p:nvPicPr>
          <p:cNvPr id="6" name="Picture 28" descr="Картинка 481 из 288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1125538"/>
            <a:ext cx="1706562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7" name="TextBox 6"/>
          <p:cNvSpPr txBox="1">
            <a:spLocks noChangeArrowheads="1"/>
          </p:cNvSpPr>
          <p:nvPr/>
        </p:nvSpPr>
        <p:spPr bwMode="auto">
          <a:xfrm>
            <a:off x="611188" y="3068638"/>
            <a:ext cx="4016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9398" name="Прямоугольник 7"/>
          <p:cNvSpPr>
            <a:spLocks noChangeArrowheads="1"/>
          </p:cNvSpPr>
          <p:nvPr/>
        </p:nvSpPr>
        <p:spPr bwMode="auto">
          <a:xfrm>
            <a:off x="827088" y="2565400"/>
            <a:ext cx="936625" cy="1008063"/>
          </a:xfrm>
          <a:prstGeom prst="rect">
            <a:avLst/>
          </a:prstGeom>
          <a:solidFill>
            <a:srgbClr val="0000FF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pPr algn="ctr"/>
            <a:r>
              <a:rPr lang="ru-RU" sz="5400" b="1">
                <a:hlinkClick r:id="rId4" action="ppaction://hlinksldjump"/>
              </a:rPr>
              <a:t>1</a:t>
            </a:r>
            <a:endParaRPr lang="ru-RU" sz="5400" b="1"/>
          </a:p>
        </p:txBody>
      </p:sp>
      <p:sp>
        <p:nvSpPr>
          <p:cNvPr id="59399" name="Прямоугольник 8"/>
          <p:cNvSpPr>
            <a:spLocks noChangeArrowheads="1"/>
          </p:cNvSpPr>
          <p:nvPr/>
        </p:nvSpPr>
        <p:spPr bwMode="auto">
          <a:xfrm>
            <a:off x="2051050" y="2565400"/>
            <a:ext cx="936625" cy="1008063"/>
          </a:xfrm>
          <a:prstGeom prst="rect">
            <a:avLst/>
          </a:prstGeom>
          <a:solidFill>
            <a:srgbClr val="0000FF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pPr algn="ctr"/>
            <a:r>
              <a:rPr lang="ru-RU" sz="5400" b="1">
                <a:hlinkClick r:id="rId5" action="ppaction://hlinksldjump"/>
              </a:rPr>
              <a:t>2</a:t>
            </a:r>
            <a:endParaRPr lang="ru-RU" sz="5400" b="1"/>
          </a:p>
        </p:txBody>
      </p:sp>
      <p:sp>
        <p:nvSpPr>
          <p:cNvPr id="59400" name="Прямоугольник 12"/>
          <p:cNvSpPr>
            <a:spLocks noChangeArrowheads="1"/>
          </p:cNvSpPr>
          <p:nvPr/>
        </p:nvSpPr>
        <p:spPr bwMode="auto">
          <a:xfrm>
            <a:off x="3276600" y="2565400"/>
            <a:ext cx="935038" cy="1008063"/>
          </a:xfrm>
          <a:prstGeom prst="rect">
            <a:avLst/>
          </a:prstGeom>
          <a:solidFill>
            <a:srgbClr val="0000FF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pPr algn="ctr"/>
            <a:r>
              <a:rPr lang="ru-RU" sz="5400" b="1">
                <a:hlinkClick r:id="rId6" action="ppaction://hlinksldjump"/>
              </a:rPr>
              <a:t>3</a:t>
            </a:r>
            <a:endParaRPr lang="ru-RU" sz="5400" b="1"/>
          </a:p>
        </p:txBody>
      </p:sp>
      <p:sp>
        <p:nvSpPr>
          <p:cNvPr id="59401" name="Прямоугольник 13"/>
          <p:cNvSpPr>
            <a:spLocks noChangeArrowheads="1"/>
          </p:cNvSpPr>
          <p:nvPr/>
        </p:nvSpPr>
        <p:spPr bwMode="auto">
          <a:xfrm>
            <a:off x="4500563" y="2565400"/>
            <a:ext cx="935037" cy="1008063"/>
          </a:xfrm>
          <a:prstGeom prst="rect">
            <a:avLst/>
          </a:prstGeom>
          <a:solidFill>
            <a:srgbClr val="0000FF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pPr algn="ctr"/>
            <a:r>
              <a:rPr lang="ru-RU" sz="5400" b="1">
                <a:hlinkClick r:id="rId7" action="ppaction://hlinksldjump"/>
              </a:rPr>
              <a:t>4</a:t>
            </a:r>
            <a:endParaRPr lang="ru-RU" sz="5400" b="1"/>
          </a:p>
        </p:txBody>
      </p:sp>
      <p:sp>
        <p:nvSpPr>
          <p:cNvPr id="59402" name="Text Box 28"/>
          <p:cNvSpPr txBox="1">
            <a:spLocks noChangeArrowheads="1"/>
          </p:cNvSpPr>
          <p:nvPr/>
        </p:nvSpPr>
        <p:spPr bwMode="auto">
          <a:xfrm>
            <a:off x="250825" y="260350"/>
            <a:ext cx="6718300" cy="701675"/>
          </a:xfrm>
          <a:prstGeom prst="rect">
            <a:avLst/>
          </a:prstGeom>
          <a:solidFill>
            <a:srgbClr val="0000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FFFF00"/>
                </a:solidFill>
              </a:rPr>
              <a:t>ромб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9372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40"/>
          <p:cNvSpPr txBox="1">
            <a:spLocks noChangeArrowheads="1"/>
          </p:cNvSpPr>
          <p:nvPr/>
        </p:nvSpPr>
        <p:spPr bwMode="auto">
          <a:xfrm>
            <a:off x="663575" y="203200"/>
            <a:ext cx="184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60419" name="Text Box 42"/>
          <p:cNvSpPr txBox="1">
            <a:spLocks noChangeArrowheads="1"/>
          </p:cNvSpPr>
          <p:nvPr/>
        </p:nvSpPr>
        <p:spPr bwMode="auto">
          <a:xfrm>
            <a:off x="592138" y="1139825"/>
            <a:ext cx="309562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endParaRPr lang="ru-RU"/>
          </a:p>
        </p:txBody>
      </p:sp>
      <p:pic>
        <p:nvPicPr>
          <p:cNvPr id="6" name="Picture 28" descr="Картинка 481 из 288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260350"/>
            <a:ext cx="1706563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1" name="Rectangle 10"/>
          <p:cNvSpPr>
            <a:spLocks noChangeArrowheads="1"/>
          </p:cNvSpPr>
          <p:nvPr/>
        </p:nvSpPr>
        <p:spPr bwMode="auto">
          <a:xfrm>
            <a:off x="323850" y="1590675"/>
            <a:ext cx="7254875" cy="34782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marL="742950" indent="-742950" eaLnBrk="0" hangingPunct="0">
              <a:buFontTx/>
              <a:buAutoNum type="arabicPeriod"/>
            </a:pPr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Найдите площадь</a:t>
            </a:r>
          </a:p>
          <a:p>
            <a:pPr marL="742950" indent="-742950" eaLnBrk="0" hangingPunct="0"/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 параллелограмма,</a:t>
            </a:r>
          </a:p>
          <a:p>
            <a:pPr marL="742950" indent="-742950" eaLnBrk="0" hangingPunct="0"/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если две его стороны равны </a:t>
            </a:r>
          </a:p>
          <a:p>
            <a:pPr marL="742950" indent="-742950" eaLnBrk="0" hangingPunct="0"/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10см и 16 см, а угол между </a:t>
            </a:r>
          </a:p>
          <a:p>
            <a:pPr marL="742950" indent="-742950" eaLnBrk="0" hangingPunct="0"/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ними равен 150°.</a:t>
            </a:r>
          </a:p>
        </p:txBody>
      </p:sp>
      <p:sp>
        <p:nvSpPr>
          <p:cNvPr id="60422" name="Rectangle 12"/>
          <p:cNvSpPr>
            <a:spLocks noChangeArrowheads="1"/>
          </p:cNvSpPr>
          <p:nvPr/>
        </p:nvSpPr>
        <p:spPr bwMode="auto">
          <a:xfrm>
            <a:off x="228600" y="681038"/>
            <a:ext cx="239713" cy="276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2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60423" name="Управляющая кнопка: назад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5589588"/>
            <a:ext cx="1041400" cy="1041400"/>
          </a:xfrm>
          <a:prstGeom prst="actionButtonBackPrevious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9372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40"/>
          <p:cNvSpPr txBox="1">
            <a:spLocks noChangeArrowheads="1"/>
          </p:cNvSpPr>
          <p:nvPr/>
        </p:nvSpPr>
        <p:spPr bwMode="auto">
          <a:xfrm>
            <a:off x="663575" y="203200"/>
            <a:ext cx="184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61443" name="Text Box 42"/>
          <p:cNvSpPr txBox="1">
            <a:spLocks noChangeArrowheads="1"/>
          </p:cNvSpPr>
          <p:nvPr/>
        </p:nvSpPr>
        <p:spPr bwMode="auto">
          <a:xfrm>
            <a:off x="592138" y="1139825"/>
            <a:ext cx="309562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endParaRPr lang="ru-RU"/>
          </a:p>
        </p:txBody>
      </p:sp>
      <p:pic>
        <p:nvPicPr>
          <p:cNvPr id="6" name="Picture 28" descr="Картинка 481 из 288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260350"/>
            <a:ext cx="1706563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5" name="Rectangle 10"/>
          <p:cNvSpPr>
            <a:spLocks noChangeArrowheads="1"/>
          </p:cNvSpPr>
          <p:nvPr/>
        </p:nvSpPr>
        <p:spPr bwMode="auto">
          <a:xfrm>
            <a:off x="250825" y="1773238"/>
            <a:ext cx="7559675" cy="55086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2. Площадь </a:t>
            </a:r>
          </a:p>
          <a:p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прямоугольника равна 24. </a:t>
            </a:r>
          </a:p>
          <a:p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Найдите площадь</a:t>
            </a:r>
          </a:p>
          <a:p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 параллелограмма, </a:t>
            </a:r>
          </a:p>
          <a:p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вершины которого являются</a:t>
            </a:r>
          </a:p>
          <a:p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 серединами сторон данного </a:t>
            </a:r>
          </a:p>
          <a:p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прямоугольника.</a:t>
            </a:r>
          </a:p>
          <a:p>
            <a:pPr eaLnBrk="0" hangingPunct="0"/>
            <a:endParaRPr lang="ru-RU" sz="4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46" name="Rectangle 12"/>
          <p:cNvSpPr>
            <a:spLocks noChangeArrowheads="1"/>
          </p:cNvSpPr>
          <p:nvPr/>
        </p:nvSpPr>
        <p:spPr bwMode="auto">
          <a:xfrm>
            <a:off x="228600" y="681038"/>
            <a:ext cx="239713" cy="276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2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61447" name="Управляющая кнопка: назад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04025" y="5815013"/>
            <a:ext cx="1042988" cy="1042987"/>
          </a:xfrm>
          <a:prstGeom prst="actionButtonBackPrevious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9372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40"/>
          <p:cNvSpPr txBox="1">
            <a:spLocks noChangeArrowheads="1"/>
          </p:cNvSpPr>
          <p:nvPr/>
        </p:nvSpPr>
        <p:spPr bwMode="auto">
          <a:xfrm>
            <a:off x="663575" y="203200"/>
            <a:ext cx="184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62467" name="Text Box 42"/>
          <p:cNvSpPr txBox="1">
            <a:spLocks noChangeArrowheads="1"/>
          </p:cNvSpPr>
          <p:nvPr/>
        </p:nvSpPr>
        <p:spPr bwMode="auto">
          <a:xfrm>
            <a:off x="592138" y="1139825"/>
            <a:ext cx="309562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endParaRPr lang="ru-RU"/>
          </a:p>
        </p:txBody>
      </p:sp>
      <p:pic>
        <p:nvPicPr>
          <p:cNvPr id="6" name="Picture 28" descr="Картинка 481 из 288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260350"/>
            <a:ext cx="1706563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9" name="Rectangle 10"/>
          <p:cNvSpPr>
            <a:spLocks noChangeArrowheads="1"/>
          </p:cNvSpPr>
          <p:nvPr/>
        </p:nvSpPr>
        <p:spPr bwMode="auto">
          <a:xfrm>
            <a:off x="0" y="2492375"/>
            <a:ext cx="8078788" cy="4832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3. Диагонали параллелограмма</a:t>
            </a:r>
          </a:p>
          <a:p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en-US" sz="4400" b="1" i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 пересекаются в точке О.</a:t>
            </a:r>
          </a:p>
          <a:p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 Найдите площадь </a:t>
            </a:r>
          </a:p>
          <a:p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параллелограмма, если</a:t>
            </a:r>
          </a:p>
          <a:p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площадь треугольника АО</a:t>
            </a:r>
            <a:r>
              <a:rPr lang="en-US" sz="4400" b="1" i="1">
                <a:latin typeface="Times New Roman" pitchFamily="18" charset="0"/>
                <a:cs typeface="Times New Roman" pitchFamily="18" charset="0"/>
              </a:rPr>
              <a:t>D</a:t>
            </a:r>
            <a:endParaRPr lang="ru-RU" sz="4400" b="1" i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  равна 8.</a:t>
            </a:r>
          </a:p>
          <a:p>
            <a:pPr eaLnBrk="0" hangingPunct="0"/>
            <a:endParaRPr lang="ru-RU" sz="4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470" name="Rectangle 12"/>
          <p:cNvSpPr>
            <a:spLocks noChangeArrowheads="1"/>
          </p:cNvSpPr>
          <p:nvPr/>
        </p:nvSpPr>
        <p:spPr bwMode="auto">
          <a:xfrm>
            <a:off x="228600" y="681038"/>
            <a:ext cx="239713" cy="276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2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62471" name="Управляющая кнопка: назад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815013"/>
            <a:ext cx="1042988" cy="1042987"/>
          </a:xfrm>
          <a:prstGeom prst="actionButtonBackPrevious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Шаблон оформления с зеркальными зданиями">
  <a:themeElements>
    <a:clrScheme name="Шаблон оформления с зеркальными зданиями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Шаблон оформления с зеркальными зданиями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Шаблон оформления с зеркальными зданиям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с зеркальными зданиям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с зеркальными зданиям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с зеркальными зданиям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с зеркальными зданиям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с зеркальными зданиям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с зеркальными зданиям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с зеркальными зданиям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с зеркальными зданиям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с зеркальными зданиям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с зеркальными зданиям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с зеркальными зданиям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Шаблон схемы книгохранилища">
  <a:themeElements>
    <a:clrScheme name="Шаблон схемы книгохранилища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Шаблон схемы книгохранилища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Шаблон схемы книгохранилища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Шаблон оформления «Тетрадь в клетку»">
  <a:themeElements>
    <a:clrScheme name="Шаблон оформления «Тетрадь в клетку» 1">
      <a:dk1>
        <a:srgbClr val="663300"/>
      </a:dk1>
      <a:lt1>
        <a:srgbClr val="FFF8E2"/>
      </a:lt1>
      <a:dk2>
        <a:srgbClr val="996600"/>
      </a:dk2>
      <a:lt2>
        <a:srgbClr val="DDDDDD"/>
      </a:lt2>
      <a:accent1>
        <a:srgbClr val="92D0A4"/>
      </a:accent1>
      <a:accent2>
        <a:srgbClr val="BDAB71"/>
      </a:accent2>
      <a:accent3>
        <a:srgbClr val="FFFBEE"/>
      </a:accent3>
      <a:accent4>
        <a:srgbClr val="562A00"/>
      </a:accent4>
      <a:accent5>
        <a:srgbClr val="C7E4CF"/>
      </a:accent5>
      <a:accent6>
        <a:srgbClr val="AB9B66"/>
      </a:accent6>
      <a:hlink>
        <a:srgbClr val="FF9999"/>
      </a:hlink>
      <a:folHlink>
        <a:srgbClr val="E5DF94"/>
      </a:folHlink>
    </a:clrScheme>
    <a:fontScheme name="Шаблон оформления «Тетрадь в клетку»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Шаблон оформления «Тетрадь в клетку» 1">
        <a:dk1>
          <a:srgbClr val="663300"/>
        </a:dk1>
        <a:lt1>
          <a:srgbClr val="FFF8E2"/>
        </a:lt1>
        <a:dk2>
          <a:srgbClr val="996600"/>
        </a:dk2>
        <a:lt2>
          <a:srgbClr val="DDDDDD"/>
        </a:lt2>
        <a:accent1>
          <a:srgbClr val="92D0A4"/>
        </a:accent1>
        <a:accent2>
          <a:srgbClr val="BDAB71"/>
        </a:accent2>
        <a:accent3>
          <a:srgbClr val="FFFBEE"/>
        </a:accent3>
        <a:accent4>
          <a:srgbClr val="562A00"/>
        </a:accent4>
        <a:accent5>
          <a:srgbClr val="C7E4CF"/>
        </a:accent5>
        <a:accent6>
          <a:srgbClr val="AB9B66"/>
        </a:accent6>
        <a:hlink>
          <a:srgbClr val="FF9999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Тетрадь в клетку» 2">
        <a:dk1>
          <a:srgbClr val="663300"/>
        </a:dk1>
        <a:lt1>
          <a:srgbClr val="F8F8F8"/>
        </a:lt1>
        <a:dk2>
          <a:srgbClr val="3366CC"/>
        </a:dk2>
        <a:lt2>
          <a:srgbClr val="CCECFF"/>
        </a:lt2>
        <a:accent1>
          <a:srgbClr val="93C4D0"/>
        </a:accent1>
        <a:accent2>
          <a:srgbClr val="BDAB71"/>
        </a:accent2>
        <a:accent3>
          <a:srgbClr val="FBFBFB"/>
        </a:accent3>
        <a:accent4>
          <a:srgbClr val="562A00"/>
        </a:accent4>
        <a:accent5>
          <a:srgbClr val="C8DEE4"/>
        </a:accent5>
        <a:accent6>
          <a:srgbClr val="AB9B66"/>
        </a:accent6>
        <a:hlink>
          <a:srgbClr val="E6B2BE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Тетрадь в клетку»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'Служба работы с покупателями'</Template>
  <TotalTime>2123</TotalTime>
  <Words>674</Words>
  <Application>Microsoft Office PowerPoint</Application>
  <PresentationFormat>Экран (4:3)</PresentationFormat>
  <Paragraphs>153</Paragraphs>
  <Slides>30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9" baseType="lpstr">
      <vt:lpstr>Verdana</vt:lpstr>
      <vt:lpstr>Arial</vt:lpstr>
      <vt:lpstr>Trebuchet MS</vt:lpstr>
      <vt:lpstr>Times New Roman</vt:lpstr>
      <vt:lpstr>Century Gothic</vt:lpstr>
      <vt:lpstr>Шаблон оформления с зеркальными зданиями</vt:lpstr>
      <vt:lpstr>Шаблон схемы книгохранилища</vt:lpstr>
      <vt:lpstr>Шаблон оформления «Тетрадь в клетку»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</vt:vector>
  </TitlesOfParts>
  <Manager/>
  <Company>AEA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Game</dc:creator>
  <cp:keywords/>
  <dc:description/>
  <cp:lastModifiedBy>Station1</cp:lastModifiedBy>
  <cp:revision>133</cp:revision>
  <dcterms:created xsi:type="dcterms:W3CDTF">2007-10-17T18:09:05Z</dcterms:created>
  <dcterms:modified xsi:type="dcterms:W3CDTF">2007-03-07T15:14:58Z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TC011408241049</vt:lpwstr>
  </property>
</Properties>
</file>