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311" r:id="rId3"/>
    <p:sldId id="292" r:id="rId4"/>
    <p:sldId id="337" r:id="rId5"/>
    <p:sldId id="338" r:id="rId6"/>
    <p:sldId id="334" r:id="rId7"/>
    <p:sldId id="340" r:id="rId8"/>
    <p:sldId id="316" r:id="rId9"/>
    <p:sldId id="335" r:id="rId10"/>
    <p:sldId id="317" r:id="rId11"/>
    <p:sldId id="336" r:id="rId12"/>
    <p:sldId id="318" r:id="rId13"/>
    <p:sldId id="320" r:id="rId14"/>
    <p:sldId id="321" r:id="rId15"/>
    <p:sldId id="324" r:id="rId16"/>
    <p:sldId id="304" r:id="rId17"/>
    <p:sldId id="342" r:id="rId18"/>
    <p:sldId id="322" r:id="rId19"/>
    <p:sldId id="323" r:id="rId20"/>
    <p:sldId id="339" r:id="rId21"/>
    <p:sldId id="341" r:id="rId22"/>
    <p:sldId id="330" r:id="rId23"/>
    <p:sldId id="332" r:id="rId24"/>
    <p:sldId id="343" r:id="rId25"/>
    <p:sldId id="303" r:id="rId26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33CC"/>
    <a:srgbClr val="FF3300"/>
    <a:srgbClr val="000066"/>
    <a:srgbClr val="990000"/>
    <a:srgbClr val="008000"/>
    <a:srgbClr val="9900FF"/>
    <a:srgbClr val="000099"/>
    <a:srgbClr val="0066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EDB10A-1C0C-45FE-AE6B-53CE75C7B095}" type="datetimeFigureOut">
              <a:rPr lang="ru-RU"/>
              <a:pPr>
                <a:defRPr/>
              </a:pPr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3F19F5C-A5E7-423F-86B3-F95AB3A54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EF41A0-A2F8-429B-AB95-A71DF4146178}" type="slidenum">
              <a:rPr lang="ru-RU" altLang="ru-RU"/>
              <a:pPr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F5170-C8AB-4DC7-BC24-B5D1947A45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F9CF6-F874-4104-8A1A-ACD83FE183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75947-A9F8-43BC-8277-5DAF2E8803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14FAB-CB56-4C47-920D-7BCACBDC5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E0033-793A-4713-AC30-05E595FEB9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1937F-E66A-40AA-81D0-81D41B1AA0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6F5A4-81E8-4CCE-82E0-2F8EC88082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01223-9A23-4784-8DC1-2E10EA520B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3D335-E04A-4882-99B5-512C5B3BF4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5BB58-ECBF-432D-A478-F8E5392AC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80AEE-90DA-4FAF-8F58-A2F399DD83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86219E7-136D-40BD-A8CC-6E8542788A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moc.sheledu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normativnye-dokumenty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810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/>
              <a:t> </a:t>
            </a:r>
            <a:endParaRPr lang="ru-RU" altLang="ru-RU" sz="2400"/>
          </a:p>
          <a:p>
            <a:pPr eaLnBrk="1" hangingPunct="1"/>
            <a:r>
              <a:rPr lang="ru-RU" altLang="ru-RU" sz="2200" b="1"/>
              <a:t> </a:t>
            </a:r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214282" y="1357298"/>
            <a:ext cx="8724930" cy="51398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ПРАВИЛА ПРИЕМА В </a:t>
            </a:r>
            <a:endParaRPr lang="en-US" altLang="ru-RU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МБОУШР «</a:t>
            </a:r>
            <a:r>
              <a:rPr lang="ru-RU" altLang="ru-RU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Шелеховский</a:t>
            </a:r>
            <a:r>
              <a:rPr lang="ru-RU" alt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лицей»</a:t>
            </a:r>
            <a:r>
              <a:rPr lang="ru-RU" altLang="ru-RU" b="1" dirty="0" smtClean="0">
                <a:solidFill>
                  <a:srgbClr val="FF3300"/>
                </a:solidFill>
              </a:rPr>
              <a:t> </a:t>
            </a:r>
            <a:endParaRPr lang="en-US" altLang="ru-RU" b="1" dirty="0" smtClean="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/>
              <a:t>разработаны в соответствии с постановлением</a:t>
            </a:r>
            <a:endParaRPr lang="en-US" altLang="ru-RU" sz="24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/>
              <a:t>Правительства Иркутской области от 25 апреля</a:t>
            </a:r>
            <a:endParaRPr lang="en-US" altLang="ru-RU" sz="24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/>
              <a:t>2017 г № 279-пп «Об утверждении</a:t>
            </a:r>
            <a:r>
              <a:rPr lang="en-US" altLang="ru-RU" sz="2400" dirty="0" smtClean="0"/>
              <a:t> </a:t>
            </a:r>
            <a:endParaRPr lang="ru-RU" altLang="ru-RU" sz="24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/>
              <a:t>Положения о порядке организации индивидуального отбора при приёме в муниципальные общеобразовательные организации в Иркутской области для получения основного общего и среднего общего образования в школах с углублённым изучением отдельных учебных предметов или для профильного обучения»</a:t>
            </a:r>
            <a:endParaRPr lang="ru-RU" altLang="ru-RU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2" name="Рисунок 3"/>
          <p:cNvPicPr>
            <a:picLocks noChangeAspect="1" noChangeArrowheads="1"/>
          </p:cNvPicPr>
          <p:nvPr/>
        </p:nvPicPr>
        <p:blipFill>
          <a:blip r:embed="rId2" cstate="print"/>
          <a:srcRect l="961" t="10547" r="65063" b="59937"/>
          <a:stretch>
            <a:fillRect/>
          </a:stretch>
        </p:blipFill>
        <p:spPr bwMode="auto">
          <a:xfrm>
            <a:off x="6096000" y="0"/>
            <a:ext cx="3019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10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/>
              <a:t> </a:t>
            </a:r>
            <a:endParaRPr lang="ru-RU" altLang="ru-RU" sz="2400"/>
          </a:p>
          <a:p>
            <a:pPr eaLnBrk="1" hangingPunct="1"/>
            <a:r>
              <a:rPr lang="ru-RU" altLang="ru-RU" sz="2200" b="1"/>
              <a:t> </a:t>
            </a: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51520" y="-401945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ru-RU" sz="2000" dirty="0"/>
          </a:p>
          <a:p>
            <a:pPr eaLnBrk="1" hangingPunct="1">
              <a:defRPr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КАК СОБРАТЬ ПОРТФОЛИО?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000099"/>
                </a:solidFill>
              </a:rPr>
              <a:t>2 </a:t>
            </a:r>
            <a:r>
              <a:rPr lang="ru-RU" sz="2000" b="1" dirty="0">
                <a:solidFill>
                  <a:srgbClr val="000099"/>
                </a:solidFill>
              </a:rPr>
              <a:t>раздел </a:t>
            </a:r>
            <a:r>
              <a:rPr lang="ru-RU" sz="2000" dirty="0"/>
              <a:t>– ведомость </a:t>
            </a:r>
            <a:r>
              <a:rPr lang="ru-RU" sz="2000" dirty="0" smtClean="0"/>
              <a:t>годовых отметок за 6 класс и отметок </a:t>
            </a:r>
            <a:r>
              <a:rPr lang="ru-RU" sz="2000" dirty="0"/>
              <a:t>за 1,2,3 четверти 7 класса, заверенная директором школы, в которой в настоящее время обучается </a:t>
            </a:r>
            <a:r>
              <a:rPr lang="ru-RU" sz="2000" dirty="0" smtClean="0"/>
              <a:t>ученик (образец ведомости размещен на сайте)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6115" t="21949" r="65164" b="7846"/>
          <a:stretch>
            <a:fillRect/>
          </a:stretch>
        </p:blipFill>
        <p:spPr bwMode="auto">
          <a:xfrm>
            <a:off x="2714612" y="1785926"/>
            <a:ext cx="3571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10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/>
              <a:t> </a:t>
            </a:r>
            <a:endParaRPr lang="ru-RU" altLang="ru-RU" sz="2400"/>
          </a:p>
          <a:p>
            <a:pPr eaLnBrk="1" hangingPunct="1"/>
            <a:r>
              <a:rPr lang="ru-RU" altLang="ru-RU" sz="2200" b="1"/>
              <a:t> </a:t>
            </a: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304800" y="304800"/>
            <a:ext cx="8686800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КАК СОБРАТЬ ПОРТФОЛИО?</a:t>
            </a:r>
            <a:endParaRPr lang="ru-RU" sz="2000" dirty="0"/>
          </a:p>
          <a:p>
            <a:pPr eaLnBrk="1" hangingPunct="1">
              <a:defRPr/>
            </a:pPr>
            <a:endParaRPr lang="ru-RU" sz="2000" dirty="0"/>
          </a:p>
          <a:p>
            <a:pPr eaLnBrk="1" hangingPunct="1">
              <a:buFontTx/>
              <a:buChar char="-"/>
              <a:defRPr/>
            </a:pP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3 раздел </a:t>
            </a:r>
            <a:r>
              <a:rPr lang="ru-RU" sz="2400" dirty="0"/>
              <a:t>– </a:t>
            </a:r>
            <a:r>
              <a:rPr lang="ru-RU" sz="2400" dirty="0">
                <a:latin typeface="Arial" panose="020B0604020202020204" pitchFamily="34" charset="0"/>
              </a:rPr>
              <a:t>ксерокопии грамот, дипломов, сертификатов, в том числе удостоверения о награждении знаком ГТО и ксерокопии иных документов, подтверждающих </a:t>
            </a:r>
            <a:r>
              <a:rPr lang="ru-RU" sz="2400" b="1" u="sng" dirty="0">
                <a:latin typeface="Arial" panose="020B0604020202020204" pitchFamily="34" charset="0"/>
              </a:rPr>
              <a:t>индивидуальные</a:t>
            </a:r>
            <a:r>
              <a:rPr lang="ru-RU" sz="2400" dirty="0">
                <a:latin typeface="Arial" panose="020B0604020202020204" pitchFamily="34" charset="0"/>
              </a:rPr>
              <a:t> учебные, интеллектуальные, творческие, спортивные достижения (победные и призовые места) абитуриента по учебным предметам образовательной программы основного общего образования за последние 2 года (6,7 классы). </a:t>
            </a:r>
            <a:endParaRPr lang="ru-RU" sz="2400" dirty="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ru-RU" sz="1000" b="1" u="sng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2400" b="1" u="sng" dirty="0" smtClean="0">
                <a:latin typeface="Arial" panose="020B0604020202020204" pitchFamily="34" charset="0"/>
              </a:rPr>
              <a:t>Условия </a:t>
            </a:r>
            <a:r>
              <a:rPr lang="ru-RU" sz="2400" b="1" u="sng" dirty="0">
                <a:latin typeface="Arial" panose="020B0604020202020204" pitchFamily="34" charset="0"/>
              </a:rPr>
              <a:t>командного участия – ФИО </a:t>
            </a:r>
            <a:r>
              <a:rPr lang="ru-RU" sz="2400" b="1" u="sng" dirty="0" smtClean="0">
                <a:latin typeface="Arial" panose="020B0604020202020204" pitchFamily="34" charset="0"/>
              </a:rPr>
              <a:t>абитуриента</a:t>
            </a:r>
          </a:p>
          <a:p>
            <a:pPr eaLnBrk="1" hangingPunct="1">
              <a:buFontTx/>
              <a:buChar char="-"/>
              <a:defRPr/>
            </a:pPr>
            <a:endParaRPr lang="ru-RU" sz="1000" b="1" u="sng" dirty="0" smtClean="0">
              <a:latin typeface="Arial" panose="020B0604020202020204" pitchFamily="34" charset="0"/>
            </a:endParaRPr>
          </a:p>
          <a:p>
            <a:pPr lvl="0" algn="just" eaLnBrk="1" hangingPunct="1">
              <a:defRPr/>
            </a:pPr>
            <a:r>
              <a:rPr lang="ru-RU" sz="2000" b="1" dirty="0" smtClean="0">
                <a:latin typeface="Arial" panose="020B0604020202020204" pitchFamily="34" charset="0"/>
              </a:rPr>
              <a:t>В документе обязательно указывается либо класс, либо дата проведения</a:t>
            </a:r>
          </a:p>
          <a:p>
            <a:pPr lvl="0" algn="just" eaLnBrk="1" hangingPunct="1">
              <a:defRPr/>
            </a:pPr>
            <a:endParaRPr lang="ru-RU" sz="1000" b="1" dirty="0" smtClean="0">
              <a:latin typeface="Arial" panose="020B0604020202020204" pitchFamily="34" charset="0"/>
            </a:endParaRPr>
          </a:p>
          <a:p>
            <a:pPr lvl="0" algn="just" eaLnBrk="1" hangingPunct="1">
              <a:defRPr/>
            </a:pP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hlinkClick r:id="rId2"/>
              </a:rPr>
              <a:t>https://imoc.sheledu.ru/</a:t>
            </a:r>
            <a:r>
              <a:rPr lang="ru-RU" sz="2400" b="1" dirty="0" smtClean="0">
                <a:latin typeface="Arial" panose="020B0604020202020204" pitchFamily="34" charset="0"/>
              </a:rPr>
              <a:t>        </a:t>
            </a:r>
          </a:p>
          <a:p>
            <a:pPr lvl="0" algn="r" eaLnBrk="1" hangingPunct="1">
              <a:defRPr/>
            </a:pPr>
            <a:r>
              <a:rPr lang="ru-RU" sz="2000" b="1" dirty="0" smtClean="0">
                <a:latin typeface="Arial" panose="020B0604020202020204" pitchFamily="34" charset="0"/>
              </a:rPr>
              <a:t>«Информационно-методический образовательный центр»</a:t>
            </a:r>
          </a:p>
          <a:p>
            <a:pPr lvl="0" algn="just" eaLnBrk="1" hangingPunct="1">
              <a:defRPr/>
            </a:pPr>
            <a:endParaRPr lang="ru-RU" sz="2000" b="1" dirty="0" smtClean="0">
              <a:latin typeface="Arial" panose="020B0604020202020204" pitchFamily="34" charset="0"/>
            </a:endParaRPr>
          </a:p>
          <a:p>
            <a:pPr lvl="0" algn="just" eaLnBrk="1" hangingPunct="1">
              <a:defRPr/>
            </a:pPr>
            <a:endParaRPr lang="ru-RU" sz="2000" b="1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ru-RU" sz="2000" dirty="0"/>
          </a:p>
          <a:p>
            <a:pPr eaLnBrk="1" hangingPunct="1"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10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/>
              <a:t> </a:t>
            </a:r>
            <a:endParaRPr lang="ru-RU" altLang="ru-RU" sz="2400"/>
          </a:p>
          <a:p>
            <a:pPr eaLnBrk="1" hangingPunct="1"/>
            <a:r>
              <a:rPr lang="ru-RU" altLang="ru-RU" sz="2200" b="1"/>
              <a:t> </a:t>
            </a: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219075" y="2317570"/>
            <a:ext cx="8696325" cy="2505301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429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Экспертиза документов проводится по балльной системе в соответствии с критериями: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2000" b="1" dirty="0" smtClean="0">
              <a:solidFill>
                <a:srgbClr val="FF0000"/>
              </a:solidFill>
            </a:endParaRPr>
          </a:p>
          <a:p>
            <a:pPr marL="342900" indent="-342900">
              <a:defRPr/>
            </a:pPr>
            <a:r>
              <a:rPr lang="ru-RU" sz="2200" dirty="0" smtClean="0"/>
              <a:t>среднее арифметическое всех годовых отметок за 6 класс</a:t>
            </a:r>
          </a:p>
          <a:p>
            <a:pPr marL="342900" indent="-342900">
              <a:defRPr/>
            </a:pPr>
            <a:r>
              <a:rPr lang="ru-RU" sz="2200" dirty="0" smtClean="0"/>
              <a:t>среднее арифметическое всех четвертных отметок за 7 класс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10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/>
              <a:t> </a:t>
            </a:r>
            <a:endParaRPr lang="ru-RU" altLang="ru-RU" sz="2400"/>
          </a:p>
          <a:p>
            <a:pPr eaLnBrk="1" hangingPunct="1"/>
            <a:r>
              <a:rPr lang="ru-RU" altLang="ru-RU" sz="2200" b="1"/>
              <a:t> </a:t>
            </a: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2581275" y="382588"/>
            <a:ext cx="3971925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FF0000"/>
                </a:solidFill>
              </a:rPr>
              <a:t>Экспертиза достижений </a:t>
            </a:r>
            <a:endParaRPr lang="ru-RU" altLang="ru-RU" sz="200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89644"/>
              </p:ext>
            </p:extLst>
          </p:nvPr>
        </p:nvGraphicFramePr>
        <p:xfrm>
          <a:off x="539550" y="1052736"/>
          <a:ext cx="8147249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446356">
                  <a:extLst>
                    <a:ext uri="{9D8B030D-6E8A-4147-A177-3AD203B41FA5}">
                      <a16:colId xmlns:a16="http://schemas.microsoft.com/office/drawing/2014/main" val="3958135846"/>
                    </a:ext>
                  </a:extLst>
                </a:gridCol>
                <a:gridCol w="3436913">
                  <a:extLst>
                    <a:ext uri="{9D8B030D-6E8A-4147-A177-3AD203B41FA5}">
                      <a16:colId xmlns:a16="http://schemas.microsoft.com/office/drawing/2014/main" val="1162973955"/>
                    </a:ext>
                  </a:extLst>
                </a:gridCol>
                <a:gridCol w="4263980">
                  <a:extLst>
                    <a:ext uri="{9D8B030D-6E8A-4147-A177-3AD203B41FA5}">
                      <a16:colId xmlns:a16="http://schemas.microsoft.com/office/drawing/2014/main" val="2781459815"/>
                    </a:ext>
                  </a:extLst>
                </a:gridCol>
              </a:tblGrid>
              <a:tr h="208542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Критерии (достижения обучающегося)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баллов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222108"/>
                  </a:ext>
                </a:extLst>
              </a:tr>
              <a:tr h="2085419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Всероссийская олимпиада школьников (очное участие: победитель, призер)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баллов за каждое достижение школьного уровня, </a:t>
                      </a:r>
                    </a:p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баллов за каждое достижение районного уровня,</a:t>
                      </a:r>
                    </a:p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баллов за каждое достижение регионального уровня,</a:t>
                      </a:r>
                    </a:p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баллов за каждое достижение всероссийского уровня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271916"/>
                  </a:ext>
                </a:extLst>
              </a:tr>
              <a:tr h="2711044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Научно-практические конференции (очное участие: победитель, призер)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баллов за наличие достижение школьного уровня, </a:t>
                      </a:r>
                    </a:p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баллов за каждое достижение районного уровня,</a:t>
                      </a:r>
                    </a:p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баллов за каждое достижение регионального уровня,</a:t>
                      </a:r>
                    </a:p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баллов за каждое достижение всероссийского уровня</a:t>
                      </a:r>
                    </a:p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одну и ту же работу учитывается результат наивысшего уровня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90114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/>
              <a:t> </a:t>
            </a:r>
            <a:endParaRPr lang="ru-RU" altLang="ru-RU" sz="2400"/>
          </a:p>
          <a:p>
            <a:pPr eaLnBrk="1" hangingPunct="1"/>
            <a:r>
              <a:rPr lang="ru-RU" altLang="ru-RU" sz="2200" b="1"/>
              <a:t> </a:t>
            </a:r>
          </a:p>
        </p:txBody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2581275" y="76200"/>
            <a:ext cx="3971925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FF0000"/>
                </a:solidFill>
              </a:rPr>
              <a:t>Экспертиза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достижений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FF0000"/>
                </a:solidFill>
              </a:rPr>
              <a:t> 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476115"/>
              </p:ext>
            </p:extLst>
          </p:nvPr>
        </p:nvGraphicFramePr>
        <p:xfrm>
          <a:off x="611560" y="908721"/>
          <a:ext cx="8075239" cy="4367669"/>
        </p:xfrm>
        <a:graphic>
          <a:graphicData uri="http://schemas.openxmlformats.org/drawingml/2006/table">
            <a:tbl>
              <a:tblPr firstRow="1" firstCol="1" bandRow="1"/>
              <a:tblGrid>
                <a:gridCol w="442411">
                  <a:extLst>
                    <a:ext uri="{9D8B030D-6E8A-4147-A177-3AD203B41FA5}">
                      <a16:colId xmlns:a16="http://schemas.microsoft.com/office/drawing/2014/main" val="1902077243"/>
                    </a:ext>
                  </a:extLst>
                </a:gridCol>
                <a:gridCol w="4697507">
                  <a:extLst>
                    <a:ext uri="{9D8B030D-6E8A-4147-A177-3AD203B41FA5}">
                      <a16:colId xmlns:a16="http://schemas.microsoft.com/office/drawing/2014/main" val="2047435149"/>
                    </a:ext>
                  </a:extLst>
                </a:gridCol>
                <a:gridCol w="2935321">
                  <a:extLst>
                    <a:ext uri="{9D8B030D-6E8A-4147-A177-3AD203B41FA5}">
                      <a16:colId xmlns:a16="http://schemas.microsoft.com/office/drawing/2014/main" val="1194902829"/>
                    </a:ext>
                  </a:extLst>
                </a:gridCol>
              </a:tblGrid>
              <a:tr h="752715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Учебные, интеллектуальные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конкурсы, олимпиады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(очное участие: победитель, призер)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баллов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каждое достижение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508188"/>
                  </a:ext>
                </a:extLst>
              </a:tr>
              <a:tr h="752715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Творческие, спортивные достижения (очное участие: победитель, призер)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 балл за каждое достижение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861241"/>
                  </a:ext>
                </a:extLst>
              </a:tr>
              <a:tr h="752715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Дистанционные конкурсы, олимпиады (победитель, призер на любом уровне)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 балл за каждое достижение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87507"/>
                  </a:ext>
                </a:extLst>
              </a:tr>
              <a:tr h="910206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Интеллектуальные соревнования «Будущий лицеист»</a:t>
                      </a:r>
                    </a:p>
                    <a:p>
                      <a:pPr marR="889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 до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баллов.</a:t>
                      </a:r>
                    </a:p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Результат из официального протокола проведения.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934084"/>
                  </a:ext>
                </a:extLst>
              </a:tr>
              <a:tr h="752715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Отличник по результатам всех четвертных отметок за 7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баллов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365567"/>
                  </a:ext>
                </a:extLst>
              </a:tr>
              <a:tr h="376358"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Отличник по результатам 6 класса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баллов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65488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10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/>
              <a:t> </a:t>
            </a:r>
            <a:endParaRPr lang="ru-RU" altLang="ru-RU" sz="2400"/>
          </a:p>
          <a:p>
            <a:pPr eaLnBrk="1" hangingPunct="1"/>
            <a:r>
              <a:rPr lang="ru-RU" altLang="ru-RU" sz="2200" b="1"/>
              <a:t> </a:t>
            </a: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04788" y="3286124"/>
            <a:ext cx="84391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2400" dirty="0" smtClean="0"/>
              <a:t>Вся информация и документы размещены </a:t>
            </a:r>
            <a:r>
              <a:rPr lang="ru-RU" altLang="ru-RU" sz="2400" dirty="0"/>
              <a:t>на сайте лицея </a:t>
            </a:r>
            <a:r>
              <a:rPr lang="en-US" altLang="ru-RU" sz="2400" b="1" dirty="0" smtClean="0">
                <a:solidFill>
                  <a:srgbClr val="0033CC"/>
                </a:solidFill>
              </a:rPr>
              <a:t>https://shelekhovsky-litsey.gosuslugi.ru/ </a:t>
            </a:r>
            <a:r>
              <a:rPr lang="ru-RU" altLang="ru-RU" sz="2400" dirty="0" smtClean="0"/>
              <a:t>(</a:t>
            </a:r>
            <a:r>
              <a:rPr lang="ru-RU" altLang="ru-RU" sz="2400" dirty="0"/>
              <a:t>раздел «Абитуриентам</a:t>
            </a:r>
            <a:r>
              <a:rPr lang="ru-RU" altLang="ru-RU" sz="2400" dirty="0" smtClean="0"/>
              <a:t>»). </a:t>
            </a:r>
            <a:endParaRPr lang="ru-RU" altLang="ru-RU" sz="2400" dirty="0"/>
          </a:p>
        </p:txBody>
      </p:sp>
      <p:pic>
        <p:nvPicPr>
          <p:cNvPr id="10244" name="Рисунок 3"/>
          <p:cNvPicPr>
            <a:picLocks noChangeAspect="1" noChangeArrowheads="1"/>
          </p:cNvPicPr>
          <p:nvPr/>
        </p:nvPicPr>
        <p:blipFill>
          <a:blip r:embed="rId2" cstate="print"/>
          <a:srcRect l="961" t="10547" r="65063" b="59937"/>
          <a:stretch>
            <a:fillRect/>
          </a:stretch>
        </p:blipFill>
        <p:spPr bwMode="auto">
          <a:xfrm>
            <a:off x="6096000" y="0"/>
            <a:ext cx="3019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00024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u="sng" dirty="0" smtClean="0">
                <a:solidFill>
                  <a:srgbClr val="FF0000"/>
                </a:solidFill>
              </a:rPr>
              <a:t>СОВЕТ: </a:t>
            </a:r>
            <a:r>
              <a:rPr lang="ru-RU" altLang="ru-RU" sz="2400" b="1" dirty="0" smtClean="0"/>
              <a:t>как можно раньше определите самостоятельно количество баллов </a:t>
            </a:r>
            <a:r>
              <a:rPr lang="ru-RU" altLang="ru-RU" sz="2400" b="1" dirty="0" err="1" smtClean="0"/>
              <a:t>портфолио</a:t>
            </a:r>
            <a:r>
              <a:rPr lang="ru-RU" altLang="ru-RU" sz="2400" b="1" dirty="0" smtClean="0"/>
              <a:t>! </a:t>
            </a:r>
            <a:endParaRPr lang="ru-RU" alt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/>
          <a:srcRect l="11662" t="11146" r="13145" b="10510"/>
          <a:stretch>
            <a:fillRect/>
          </a:stretch>
        </p:blipFill>
        <p:spPr bwMode="auto">
          <a:xfrm>
            <a:off x="285752" y="428604"/>
            <a:ext cx="86439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10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/>
              <a:t> </a:t>
            </a:r>
            <a:endParaRPr lang="ru-RU" altLang="ru-RU" sz="2400"/>
          </a:p>
          <a:p>
            <a:pPr eaLnBrk="1" hangingPunct="1"/>
            <a:r>
              <a:rPr lang="ru-RU" altLang="ru-RU" sz="2200" b="1"/>
              <a:t> </a:t>
            </a:r>
          </a:p>
        </p:txBody>
      </p:sp>
      <p:sp>
        <p:nvSpPr>
          <p:cNvPr id="4" name="Овал 3"/>
          <p:cNvSpPr/>
          <p:nvPr/>
        </p:nvSpPr>
        <p:spPr>
          <a:xfrm>
            <a:off x="4071934" y="714356"/>
            <a:ext cx="1143008" cy="42862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3714745" y="2285993"/>
            <a:ext cx="4429156" cy="2143138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3643306" y="5572140"/>
            <a:ext cx="5072098" cy="9286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66"/>
                </a:solidFill>
              </a:rPr>
              <a:t>Смотрите информацию в разделе</a:t>
            </a:r>
            <a:endParaRPr lang="ru-RU" sz="20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 noChangeArrowheads="1"/>
          </p:cNvPicPr>
          <p:nvPr/>
        </p:nvPicPr>
        <p:blipFill>
          <a:blip r:embed="rId2" cstate="print"/>
          <a:srcRect l="961" t="10547" r="65063" b="59937"/>
          <a:stretch>
            <a:fillRect/>
          </a:stretch>
        </p:blipFill>
        <p:spPr bwMode="auto">
          <a:xfrm>
            <a:off x="5929322" y="142852"/>
            <a:ext cx="3019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5316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 ШАГ 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 желанию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85992"/>
            <a:ext cx="83582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008000"/>
                </a:solidFill>
              </a:rPr>
              <a:t>Принять участие в интеллектуальных соревнованиях «Будущий лицеист» </a:t>
            </a:r>
          </a:p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008000"/>
                </a:solidFill>
              </a:rPr>
              <a:t>25 марта 2025 года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21477" t="17055" r="43372" b="17294"/>
          <a:stretch>
            <a:fillRect/>
          </a:stretch>
        </p:blipFill>
        <p:spPr bwMode="auto">
          <a:xfrm>
            <a:off x="500034" y="3929066"/>
            <a:ext cx="2085795" cy="219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8540" t="42637" r="78499" b="34612"/>
          <a:stretch>
            <a:fillRect/>
          </a:stretch>
        </p:blipFill>
        <p:spPr bwMode="auto">
          <a:xfrm>
            <a:off x="2786050" y="3643314"/>
            <a:ext cx="2714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16972" t="12145" r="35527" b="13935"/>
          <a:stretch>
            <a:fillRect/>
          </a:stretch>
        </p:blipFill>
        <p:spPr bwMode="auto">
          <a:xfrm>
            <a:off x="6039240" y="3747927"/>
            <a:ext cx="2819040" cy="24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/>
              <a:t> </a:t>
            </a:r>
            <a:endParaRPr lang="ru-RU" altLang="ru-RU" sz="2400"/>
          </a:p>
          <a:p>
            <a:pPr eaLnBrk="1" hangingPunct="1"/>
            <a:r>
              <a:rPr lang="ru-RU" altLang="ru-RU" sz="2200" b="1"/>
              <a:t> 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219075" y="1727192"/>
            <a:ext cx="8696325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</a:rPr>
              <a:t>Формирование рейтинга абитуриентов по профилям</a:t>
            </a:r>
          </a:p>
          <a:p>
            <a:pPr eaLnBrk="1" hangingPunct="1"/>
            <a:endParaRPr lang="ru-RU" alt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</a:rPr>
              <a:t>Рейтинг абитуриентов </a:t>
            </a:r>
            <a:r>
              <a:rPr lang="ru-RU" altLang="ru-RU" sz="2400" dirty="0"/>
              <a:t>составляется из совокупности всех критериев </a:t>
            </a:r>
            <a:r>
              <a:rPr lang="ru-RU" altLang="ru-RU" sz="2400" dirty="0" smtClean="0"/>
              <a:t>индивидуального отбора</a:t>
            </a:r>
            <a:endParaRPr lang="ru-RU" altLang="ru-RU" sz="2400" dirty="0"/>
          </a:p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400" b="1" dirty="0">
                <a:solidFill>
                  <a:schemeClr val="accent2"/>
                </a:solidFill>
              </a:rPr>
              <a:t>При равных результатах </a:t>
            </a:r>
            <a:r>
              <a:rPr lang="ru-RU" altLang="ru-RU" sz="2400" dirty="0"/>
              <a:t>индивидуального отбора </a:t>
            </a:r>
            <a:r>
              <a:rPr lang="ru-RU" altLang="ru-RU" sz="2400" dirty="0" smtClean="0"/>
              <a:t>абитуриентов </a:t>
            </a:r>
            <a:r>
              <a:rPr lang="ru-RU" altLang="ru-RU" sz="2400" dirty="0"/>
              <a:t>преимущественное право зачисления для обучения предоставляется обучающемуся, имеющему наивысшее среднее значение в ведомости </a:t>
            </a:r>
            <a:r>
              <a:rPr lang="ru-RU" altLang="ru-RU" sz="2400" dirty="0" smtClean="0"/>
              <a:t>успеваемости</a:t>
            </a:r>
            <a:endParaRPr lang="ru-RU" altLang="ru-RU" sz="2400" dirty="0"/>
          </a:p>
        </p:txBody>
      </p:sp>
      <p:pic>
        <p:nvPicPr>
          <p:cNvPr id="28676" name="Рисунок 3"/>
          <p:cNvPicPr>
            <a:picLocks noChangeAspect="1" noChangeArrowheads="1"/>
          </p:cNvPicPr>
          <p:nvPr/>
        </p:nvPicPr>
        <p:blipFill>
          <a:blip r:embed="rId2" cstate="print"/>
          <a:srcRect l="961" t="10547" r="65063" b="59937"/>
          <a:stretch>
            <a:fillRect/>
          </a:stretch>
        </p:blipFill>
        <p:spPr bwMode="auto">
          <a:xfrm>
            <a:off x="6096000" y="0"/>
            <a:ext cx="3019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2350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ШАГ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/>
              <a:t> </a:t>
            </a:r>
            <a:endParaRPr lang="ru-RU" altLang="ru-RU" sz="2400"/>
          </a:p>
          <a:p>
            <a:pPr eaLnBrk="1" hangingPunct="1"/>
            <a:r>
              <a:rPr lang="ru-RU" altLang="ru-RU" sz="2200" b="1"/>
              <a:t> </a:t>
            </a: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196155" y="1483623"/>
            <a:ext cx="8696325" cy="4770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2400" b="1" dirty="0"/>
              <a:t>По окончании формирования рейтинга комиссия определяет нижнюю границу проходного балла, необходимого для </a:t>
            </a:r>
            <a:r>
              <a:rPr lang="ru-RU" altLang="ru-RU" sz="2400" b="1" dirty="0" smtClean="0"/>
              <a:t>зачисления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и формирует профили обучения </a:t>
            </a:r>
            <a:r>
              <a:rPr lang="ru-RU" altLang="ru-RU" sz="2400" b="1" dirty="0" smtClean="0"/>
              <a:t>в соответствии с указанными в заявлении приоритетными предметами </a:t>
            </a:r>
          </a:p>
          <a:p>
            <a:pPr eaLnBrk="1" hangingPunct="1"/>
            <a:endParaRPr lang="ru-RU" altLang="ru-RU" sz="2400" b="1" dirty="0" smtClean="0"/>
          </a:p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</a:rPr>
              <a:t>26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марта – сайт – предварительное распределение абитуриентов по профилям</a:t>
            </a:r>
          </a:p>
          <a:p>
            <a:pPr eaLnBrk="1" hangingPunct="1"/>
            <a:endParaRPr lang="ru-RU" altLang="ru-RU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</a:rPr>
              <a:t>27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марта – ответы на вопросы родителей</a:t>
            </a:r>
          </a:p>
          <a:p>
            <a:pPr eaLnBrk="1" hangingPunct="1"/>
            <a:endParaRPr lang="ru-RU" altLang="ru-RU" sz="2400" b="1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ru-RU" altLang="ru-RU" sz="2000" b="1" dirty="0" smtClean="0">
                <a:solidFill>
                  <a:schemeClr val="tx2"/>
                </a:solidFill>
              </a:rPr>
              <a:t>При наличии свободных мест будет организован дополнительный набор в августе 2025 г. </a:t>
            </a:r>
            <a:endParaRPr lang="ru-RU" altLang="ru-RU" sz="2400" b="1" dirty="0">
              <a:solidFill>
                <a:schemeClr val="accent2"/>
              </a:solidFill>
            </a:endParaRPr>
          </a:p>
        </p:txBody>
      </p:sp>
      <p:pic>
        <p:nvPicPr>
          <p:cNvPr id="29700" name="Рисунок 3"/>
          <p:cNvPicPr>
            <a:picLocks noChangeAspect="1" noChangeArrowheads="1"/>
          </p:cNvPicPr>
          <p:nvPr/>
        </p:nvPicPr>
        <p:blipFill>
          <a:blip r:embed="rId2" cstate="print"/>
          <a:srcRect l="961" t="10547" r="65063" b="59937"/>
          <a:stretch>
            <a:fillRect/>
          </a:stretch>
        </p:blipFill>
        <p:spPr bwMode="auto">
          <a:xfrm>
            <a:off x="6096000" y="0"/>
            <a:ext cx="3019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10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/>
              <a:t> </a:t>
            </a:r>
            <a:endParaRPr lang="ru-RU" altLang="ru-RU" sz="2400"/>
          </a:p>
          <a:p>
            <a:pPr eaLnBrk="1" hangingPunct="1"/>
            <a:r>
              <a:rPr lang="ru-RU" altLang="ru-RU" sz="2200" b="1"/>
              <a:t> </a:t>
            </a: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04788" y="1714488"/>
            <a:ext cx="872493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en-US" altLang="ru-RU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en-US" altLang="ru-RU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altLang="ru-RU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altLang="ru-RU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altLang="ru-RU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altLang="ru-RU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altLang="ru-RU" sz="2400" dirty="0" smtClean="0"/>
              <a:t>                                       </a:t>
            </a:r>
            <a:endParaRPr lang="ru-RU" altLang="ru-RU" sz="2400" dirty="0"/>
          </a:p>
          <a:p>
            <a:pPr algn="just"/>
            <a:endParaRPr lang="ru-RU" altLang="ru-RU" sz="2400" dirty="0"/>
          </a:p>
          <a:p>
            <a:pPr algn="just"/>
            <a:r>
              <a:rPr lang="ru-RU" altLang="ru-RU" sz="2400" dirty="0"/>
              <a:t>   </a:t>
            </a:r>
          </a:p>
        </p:txBody>
      </p:sp>
      <p:pic>
        <p:nvPicPr>
          <p:cNvPr id="10244" name="Рисунок 3"/>
          <p:cNvPicPr>
            <a:picLocks noChangeAspect="1" noChangeArrowheads="1"/>
          </p:cNvPicPr>
          <p:nvPr/>
        </p:nvPicPr>
        <p:blipFill>
          <a:blip r:embed="rId2" cstate="print"/>
          <a:srcRect l="961" t="10547" r="65063" b="59937"/>
          <a:stretch>
            <a:fillRect/>
          </a:stretch>
        </p:blipFill>
        <p:spPr bwMode="auto">
          <a:xfrm>
            <a:off x="6096000" y="0"/>
            <a:ext cx="3019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8429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3000" b="1" i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ЧТОБЫ ПОСТУПИТЬ В ЛИЦЕЙ,</a:t>
            </a:r>
          </a:p>
          <a:p>
            <a:pPr algn="just">
              <a:defRPr/>
            </a:pPr>
            <a:r>
              <a:rPr lang="ru-RU" altLang="ru-RU" sz="3000" b="1" i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НУЖНО ОБЯЗАТЕЛЬНО ПРОЙТИ</a:t>
            </a:r>
          </a:p>
          <a:p>
            <a:pPr algn="just">
              <a:defRPr/>
            </a:pPr>
            <a:r>
              <a:rPr lang="ru-RU" altLang="ru-RU" sz="3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ИНДИВИДУАЛЬНЫЙ ОТБОР</a:t>
            </a:r>
          </a:p>
          <a:p>
            <a:pPr algn="just">
              <a:defRPr/>
            </a:pPr>
            <a:r>
              <a:rPr lang="ru-RU" altLang="ru-RU" sz="3000" b="1" i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(ПОРТФОЛИО АБИТУРИЕНТА)</a:t>
            </a:r>
          </a:p>
          <a:p>
            <a:pPr marL="342900" indent="-342900" algn="just">
              <a:defRPr/>
            </a:pPr>
            <a:endParaRPr lang="ru-RU" altLang="ru-RU" b="1" i="1" dirty="0" smtClean="0">
              <a:cs typeface="Times New Roman" panose="02020603050405020304" pitchFamily="18" charset="0"/>
            </a:endParaRPr>
          </a:p>
          <a:p>
            <a:pPr marL="342900" indent="-342900" algn="just"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 желанию:</a:t>
            </a:r>
          </a:p>
          <a:p>
            <a:pPr marL="342900" indent="-342900" algn="just"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«Школа будущего лицеиста» (февраль-март)</a:t>
            </a:r>
          </a:p>
          <a:p>
            <a:pPr marL="342900" indent="-342900" algn="just"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 желанию:</a:t>
            </a:r>
            <a:endParaRPr lang="ru-RU" altLang="ru-RU" sz="2400" b="1" dirty="0" smtClean="0">
              <a:cs typeface="Times New Roman" panose="02020603050405020304" pitchFamily="18" charset="0"/>
            </a:endParaRPr>
          </a:p>
          <a:p>
            <a:pPr marL="342900" indent="-342900" algn="just"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Интеллектуальные соревнования</a:t>
            </a:r>
          </a:p>
          <a:p>
            <a:pPr marL="342900" indent="-342900" algn="just"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 «Будущий лицеист» </a:t>
            </a:r>
            <a:r>
              <a:rPr lang="ru-RU" altLang="ru-RU" sz="2400" b="1" smtClean="0">
                <a:cs typeface="Times New Roman" panose="02020603050405020304" pitchFamily="18" charset="0"/>
              </a:rPr>
              <a:t>(25 </a:t>
            </a:r>
            <a:r>
              <a:rPr lang="ru-RU" altLang="ru-RU" sz="2400" b="1" dirty="0" smtClean="0">
                <a:cs typeface="Times New Roman" panose="02020603050405020304" pitchFamily="18" charset="0"/>
              </a:rPr>
              <a:t>марта 2025 года)</a:t>
            </a:r>
          </a:p>
          <a:p>
            <a:pPr algn="just">
              <a:defRPr/>
            </a:pPr>
            <a:endParaRPr lang="ru-RU" altLang="ru-RU" b="1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/>
              <a:t> </a:t>
            </a:r>
            <a:endParaRPr lang="ru-RU" altLang="ru-RU" sz="2400"/>
          </a:p>
          <a:p>
            <a:pPr eaLnBrk="1" hangingPunct="1"/>
            <a:r>
              <a:rPr lang="ru-RU" altLang="ru-RU" sz="2200" b="1"/>
              <a:t> </a:t>
            </a: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348355" y="1948190"/>
            <a:ext cx="8696325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2400" b="1" dirty="0" smtClean="0"/>
              <a:t> </a:t>
            </a:r>
            <a:endParaRPr lang="ru-RU" altLang="ru-RU" sz="2400" b="1" u="sng" dirty="0">
              <a:solidFill>
                <a:srgbClr val="92D050"/>
              </a:solidFill>
            </a:endParaRPr>
          </a:p>
          <a:p>
            <a:pPr eaLnBrk="1" hangingPunct="1"/>
            <a:r>
              <a:rPr lang="ru-RU" altLang="ru-RU" sz="2400" b="1" dirty="0">
                <a:solidFill>
                  <a:srgbClr val="FF0000"/>
                </a:solidFill>
              </a:rPr>
              <a:t>Рейтинг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абитуриентов </a:t>
            </a:r>
            <a:r>
              <a:rPr lang="ru-RU" altLang="ru-RU" sz="2400" b="1" dirty="0"/>
              <a:t>размещается на официальном сайте лицее и на информационных стендах лицея не позднее трех календарных дней со дня оформления протокола комиссии </a:t>
            </a:r>
            <a:r>
              <a:rPr lang="ru-RU" altLang="ru-RU" sz="2400" b="1" dirty="0">
                <a:solidFill>
                  <a:schemeClr val="accent2"/>
                </a:solidFill>
              </a:rPr>
              <a:t>(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01 </a:t>
            </a:r>
            <a:r>
              <a:rPr lang="ru-RU" altLang="ru-RU" sz="2400" b="1" dirty="0">
                <a:solidFill>
                  <a:schemeClr val="accent2"/>
                </a:solidFill>
              </a:rPr>
              <a:t>апреля 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2025 </a:t>
            </a:r>
            <a:r>
              <a:rPr lang="ru-RU" altLang="ru-RU" sz="2400" b="1" dirty="0">
                <a:solidFill>
                  <a:schemeClr val="accent2"/>
                </a:solidFill>
              </a:rPr>
              <a:t>года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) </a:t>
            </a:r>
            <a:endParaRPr lang="ru-RU" altLang="ru-RU" sz="2400" b="1" dirty="0">
              <a:solidFill>
                <a:schemeClr val="accent2"/>
              </a:solidFill>
            </a:endParaRPr>
          </a:p>
          <a:p>
            <a:pPr eaLnBrk="1" hangingPunct="1"/>
            <a:endParaRPr lang="ru-RU" alt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</a:rPr>
              <a:t>Количество </a:t>
            </a:r>
            <a:r>
              <a:rPr lang="ru-RU" altLang="ru-RU" sz="2400" b="1" dirty="0">
                <a:solidFill>
                  <a:srgbClr val="FF0000"/>
                </a:solidFill>
              </a:rPr>
              <a:t>обучающихся в группе – 25 человек</a:t>
            </a:r>
          </a:p>
          <a:p>
            <a:pPr eaLnBrk="1" hangingPunct="1"/>
            <a:endParaRPr lang="ru-RU" altLang="ru-RU" sz="2400" b="1" dirty="0">
              <a:solidFill>
                <a:schemeClr val="accent2"/>
              </a:solidFill>
            </a:endParaRPr>
          </a:p>
          <a:p>
            <a:pPr eaLnBrk="1" hangingPunct="1"/>
            <a:endParaRPr lang="ru-RU" altLang="ru-RU" sz="2400" b="1" dirty="0">
              <a:solidFill>
                <a:schemeClr val="accent2"/>
              </a:solidFill>
            </a:endParaRPr>
          </a:p>
        </p:txBody>
      </p:sp>
      <p:pic>
        <p:nvPicPr>
          <p:cNvPr id="29700" name="Рисунок 3"/>
          <p:cNvPicPr>
            <a:picLocks noChangeAspect="1" noChangeArrowheads="1"/>
          </p:cNvPicPr>
          <p:nvPr/>
        </p:nvPicPr>
        <p:blipFill>
          <a:blip r:embed="rId2" cstate="print"/>
          <a:srcRect l="961" t="10547" r="65063" b="59937"/>
          <a:stretch>
            <a:fillRect/>
          </a:stretch>
        </p:blipFill>
        <p:spPr bwMode="auto">
          <a:xfrm>
            <a:off x="6096000" y="0"/>
            <a:ext cx="3019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88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42968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00FF"/>
                </a:solidFill>
              </a:rPr>
              <a:t>КАЛЕНДАРЬ АБИТУРИЕНТА 2025</a:t>
            </a:r>
          </a:p>
          <a:p>
            <a:endParaRPr lang="ru-RU" sz="1000" b="1" dirty="0" smtClean="0"/>
          </a:p>
          <a:p>
            <a:r>
              <a:rPr lang="ru-RU" sz="2000" b="1" dirty="0" smtClean="0">
                <a:solidFill>
                  <a:srgbClr val="008000"/>
                </a:solidFill>
              </a:rPr>
              <a:t>13, 14, 15 января 2025     9.00-12.00 и 13.00-16.00</a:t>
            </a:r>
          </a:p>
          <a:p>
            <a:r>
              <a:rPr lang="ru-RU" sz="2000" b="1" dirty="0" smtClean="0"/>
              <a:t>ПРИЕМ ЗАЯВЛЕНИЙ</a:t>
            </a:r>
          </a:p>
          <a:p>
            <a:endParaRPr lang="ru-RU" sz="1400" b="1" dirty="0" smtClean="0"/>
          </a:p>
          <a:p>
            <a:r>
              <a:rPr lang="ru-RU" sz="2000" b="1" dirty="0" smtClean="0">
                <a:solidFill>
                  <a:srgbClr val="990000"/>
                </a:solidFill>
              </a:rPr>
              <a:t>24 марта 2025 года     9.00-12.00</a:t>
            </a:r>
          </a:p>
          <a:p>
            <a:r>
              <a:rPr lang="ru-RU" sz="2000" b="1" dirty="0" smtClean="0"/>
              <a:t>ПРЕДОСТАВЛЕНИЕ ПОРТФОЛИО</a:t>
            </a:r>
          </a:p>
          <a:p>
            <a:endParaRPr lang="ru-RU" sz="1400" b="1" dirty="0" smtClean="0"/>
          </a:p>
          <a:p>
            <a:r>
              <a:rPr lang="ru-RU" sz="2000" b="1" dirty="0" smtClean="0">
                <a:solidFill>
                  <a:srgbClr val="000066"/>
                </a:solidFill>
              </a:rPr>
              <a:t>25 марта 2025 года     9.00</a:t>
            </a:r>
          </a:p>
          <a:p>
            <a:r>
              <a:rPr lang="ru-RU" sz="2000" b="1" dirty="0" smtClean="0"/>
              <a:t>ПУБЛИКАЦИЯ ОБЩЕГО КОНКУРСНОГО СПИСКА С РЕЗУЛЬТАТАМИ ЭКСПЕРТИЗЫ ПОРТФОЛИО</a:t>
            </a:r>
          </a:p>
          <a:p>
            <a:endParaRPr lang="ru-RU" sz="1400" b="1" dirty="0" smtClean="0"/>
          </a:p>
          <a:p>
            <a:r>
              <a:rPr lang="ru-RU" sz="2000" b="1" dirty="0" smtClean="0">
                <a:solidFill>
                  <a:srgbClr val="CC0066"/>
                </a:solidFill>
              </a:rPr>
              <a:t>25 марта 2025 года     9.00-11.00</a:t>
            </a:r>
          </a:p>
          <a:p>
            <a:r>
              <a:rPr lang="ru-RU" sz="2000" b="1" dirty="0" smtClean="0"/>
              <a:t>ИНТЕЛЛЕКТУАЛЬНЫЕ СОРЕВНОВАНИЯ</a:t>
            </a:r>
          </a:p>
          <a:p>
            <a:endParaRPr lang="ru-RU" sz="1400" b="1" dirty="0" smtClean="0"/>
          </a:p>
          <a:p>
            <a:r>
              <a:rPr lang="ru-RU" sz="2000" b="1" dirty="0" smtClean="0">
                <a:solidFill>
                  <a:srgbClr val="FF3300"/>
                </a:solidFill>
              </a:rPr>
              <a:t>27 марта 2025 года     9.00</a:t>
            </a:r>
          </a:p>
          <a:p>
            <a:r>
              <a:rPr lang="ru-RU" sz="2000" b="1" dirty="0" smtClean="0"/>
              <a:t>ПУБЛИКАЦИЯ РАНЖИРОВАННЫХ СПИСКОВ ПО ПРОФИЛЯМ </a:t>
            </a:r>
          </a:p>
          <a:p>
            <a:endParaRPr lang="ru-RU" sz="1400" b="1" dirty="0" smtClean="0"/>
          </a:p>
          <a:p>
            <a:r>
              <a:rPr lang="ru-RU" sz="2000" b="1" dirty="0" smtClean="0">
                <a:solidFill>
                  <a:srgbClr val="0033CC"/>
                </a:solidFill>
              </a:rPr>
              <a:t>1 апреля 2025 года     9.00</a:t>
            </a:r>
          </a:p>
          <a:p>
            <a:r>
              <a:rPr lang="ru-RU" sz="2000" b="1" dirty="0" smtClean="0"/>
              <a:t>ПУБЛИКАЦИЯ СПИСКА РЕКОМЕНДОВАННЫХ К ЗАЧИСЛЕНИЮ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0" y="3708400"/>
            <a:ext cx="87630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ru-RU" altLang="ru-RU" sz="22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2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2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2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2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2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2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2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2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2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/>
          </a:p>
        </p:txBody>
      </p:sp>
      <p:pic>
        <p:nvPicPr>
          <p:cNvPr id="21509" name="Рисунок 4"/>
          <p:cNvPicPr>
            <a:picLocks noChangeAspect="1" noChangeArrowheads="1"/>
          </p:cNvPicPr>
          <p:nvPr/>
        </p:nvPicPr>
        <p:blipFill>
          <a:blip r:embed="rId3" cstate="print"/>
          <a:srcRect l="961" t="10547" r="65063" b="59937"/>
          <a:stretch>
            <a:fillRect/>
          </a:stretch>
        </p:blipFill>
        <p:spPr bwMode="auto">
          <a:xfrm>
            <a:off x="6096000" y="0"/>
            <a:ext cx="3019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785794"/>
            <a:ext cx="84296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008000"/>
                </a:solidFill>
              </a:rPr>
              <a:t>Интеллектуальные соревнования</a:t>
            </a:r>
          </a:p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008000"/>
                </a:solidFill>
              </a:rPr>
              <a:t>«Будущий лицеист» </a:t>
            </a:r>
          </a:p>
          <a:p>
            <a:pPr eaLnBrk="1" hangingPunct="1">
              <a:defRPr/>
            </a:pPr>
            <a:r>
              <a:rPr lang="ru-RU" altLang="ru-RU" sz="4400" b="1" dirty="0" smtClean="0">
                <a:solidFill>
                  <a:srgbClr val="008000"/>
                </a:solidFill>
              </a:rPr>
              <a:t>состоятся 25 марта 2025 года</a:t>
            </a:r>
          </a:p>
          <a:p>
            <a:pPr eaLnBrk="1" hangingPunct="1">
              <a:defRPr/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66FF"/>
                </a:solidFill>
              </a:rPr>
              <a:t>ПРИНЯТЬ УЧАСТИЕ МОЖЕТ ЛЮБОЙ СЕМИКЛАССНИК, </a:t>
            </a: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66FF"/>
                </a:solidFill>
              </a:rPr>
              <a:t>ПЛАНИРУЮЩИЙ  ПОСТУПАТЬ В ЛИЦЕЙ</a:t>
            </a: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66FF"/>
                </a:solidFill>
              </a:rPr>
              <a:t>В ТЕКУЩЕМ УЧЕБНОМ ГОДУ</a:t>
            </a:r>
          </a:p>
          <a:p>
            <a:pPr eaLnBrk="1" hangingPunct="1">
              <a:defRPr/>
            </a:pPr>
            <a:endParaRPr lang="ru-RU" altLang="ru-RU" b="1" dirty="0" smtClean="0">
              <a:solidFill>
                <a:srgbClr val="0066FF"/>
              </a:solidFill>
            </a:endParaRPr>
          </a:p>
          <a:p>
            <a:pPr eaLnBrk="1" hangingPunct="1">
              <a:defRPr/>
            </a:pPr>
            <a:r>
              <a:rPr lang="ru-RU" altLang="ru-RU" b="1" dirty="0" smtClean="0">
                <a:solidFill>
                  <a:srgbClr val="0066FF"/>
                </a:solidFill>
              </a:rPr>
              <a:t>Результат участия - баллы от 1 до </a:t>
            </a:r>
            <a:r>
              <a:rPr lang="ru-RU" altLang="ru-RU" b="1" dirty="0" smtClean="0">
                <a:solidFill>
                  <a:srgbClr val="0066FF"/>
                </a:solidFill>
              </a:rPr>
              <a:t>60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836712"/>
            <a:ext cx="80010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08000"/>
                </a:solidFill>
              </a:rPr>
              <a:t>Интеллектуальные соревнования</a:t>
            </a:r>
          </a:p>
          <a:p>
            <a:pPr eaLnBrk="1" hangingPunct="1">
              <a:defRPr/>
            </a:pPr>
            <a:r>
              <a:rPr lang="ru-RU" altLang="ru-RU" sz="2800" b="1" dirty="0">
                <a:solidFill>
                  <a:srgbClr val="008000"/>
                </a:solidFill>
              </a:rPr>
              <a:t>«Будущий лицеист» </a:t>
            </a:r>
            <a:endParaRPr lang="ru-RU" altLang="ru-RU" sz="2800" b="1" dirty="0" smtClean="0">
              <a:solidFill>
                <a:srgbClr val="008000"/>
              </a:solidFill>
            </a:endParaRPr>
          </a:p>
          <a:p>
            <a:pPr eaLnBrk="1" hangingPunct="1">
              <a:defRPr/>
            </a:pPr>
            <a:endParaRPr lang="ru-RU" altLang="ru-RU" sz="2800" b="1" dirty="0">
              <a:solidFill>
                <a:srgbClr val="008000"/>
              </a:solidFill>
            </a:endParaRPr>
          </a:p>
          <a:p>
            <a:pPr algn="just"/>
            <a:r>
              <a:rPr lang="ru-RU" sz="2000" b="1" dirty="0" smtClean="0"/>
              <a:t>Продолжительность   </a:t>
            </a:r>
            <a:r>
              <a:rPr lang="ru-RU" sz="2000" b="1" dirty="0" smtClean="0"/>
              <a:t>120 минут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Математика – контрольная работа </a:t>
            </a:r>
            <a:r>
              <a:rPr lang="ru-RU" sz="2000" b="1" dirty="0" smtClean="0"/>
              <a:t>из 30 заданий по алгебре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Русский язык – диктант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 smtClean="0"/>
              <a:t>Задания </a:t>
            </a:r>
            <a:r>
              <a:rPr lang="ru-RU" sz="2000" b="1" dirty="0" smtClean="0"/>
              <a:t>проверяют предметные результаты, которые отражены в ФОП ООО</a:t>
            </a:r>
          </a:p>
          <a:p>
            <a:pPr algn="just"/>
            <a:r>
              <a:rPr lang="en-US" sz="2000" b="1" dirty="0" smtClean="0">
                <a:hlinkClick r:id="rId2"/>
              </a:rPr>
              <a:t>https://edsoo.ru/normativnye-dokumenty/</a:t>
            </a:r>
            <a:endParaRPr lang="ru-RU" sz="2000" b="1" dirty="0" smtClean="0"/>
          </a:p>
          <a:p>
            <a:pPr algn="just"/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3336" t="28025" r="45496" b="10191"/>
          <a:stretch>
            <a:fillRect/>
          </a:stretch>
        </p:blipFill>
        <p:spPr bwMode="auto">
          <a:xfrm>
            <a:off x="1500166" y="428628"/>
            <a:ext cx="621510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/>
              <a:t> </a:t>
            </a:r>
            <a:endParaRPr lang="ru-RU" altLang="ru-RU" sz="2400"/>
          </a:p>
          <a:p>
            <a:pPr eaLnBrk="1" hangingPunct="1"/>
            <a:r>
              <a:rPr lang="ru-RU" altLang="ru-RU" sz="2200" b="1"/>
              <a:t> </a:t>
            </a: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2362200" y="2819400"/>
            <a:ext cx="4114800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chemeClr val="accent2"/>
                </a:solidFill>
              </a:rPr>
              <a:t>ДОБРО ПОЖАЛОВАТЬ! </a:t>
            </a:r>
            <a:endParaRPr lang="ru-RU" altLang="ru-RU" sz="2400" b="1" u="sng">
              <a:solidFill>
                <a:srgbClr val="92D050"/>
              </a:solidFill>
            </a:endParaRPr>
          </a:p>
        </p:txBody>
      </p:sp>
      <p:pic>
        <p:nvPicPr>
          <p:cNvPr id="3072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025" y="3589338"/>
            <a:ext cx="341947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8450"/>
            <a:ext cx="31496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350" y="3589338"/>
            <a:ext cx="339725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0" y="3937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165450" y="214290"/>
            <a:ext cx="893921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altLang="ru-RU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altLang="ru-RU" sz="2400" b="1" dirty="0">
                <a:cs typeface="Times New Roman" pitchFamily="18" charset="0"/>
              </a:rPr>
              <a:t>ПРОФИЛИ ОБУЧЕНИЯ:</a:t>
            </a:r>
          </a:p>
          <a:p>
            <a:pPr algn="just"/>
            <a:endParaRPr lang="ru-RU" altLang="ru-RU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altLang="ru-RU" sz="2400" b="1" dirty="0" smtClean="0">
                <a:solidFill>
                  <a:schemeClr val="accent2"/>
                </a:solidFill>
                <a:cs typeface="Times New Roman" pitchFamily="18" charset="0"/>
              </a:rPr>
              <a:t>ИНЖЕНЕРНО-ТЕХНОЛОГИЧЕСКИЙ </a:t>
            </a:r>
            <a:endParaRPr lang="en-US" altLang="ru-RU" sz="2400" b="1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algn="r"/>
            <a:r>
              <a:rPr lang="ru-RU" altLang="ru-RU" sz="2400" b="1" dirty="0" smtClean="0">
                <a:solidFill>
                  <a:schemeClr val="accent2"/>
                </a:solidFill>
                <a:cs typeface="Times New Roman" pitchFamily="18" charset="0"/>
              </a:rPr>
              <a:t>(</a:t>
            </a:r>
            <a:r>
              <a:rPr lang="ru-RU" altLang="ru-RU" sz="2400" b="1" dirty="0">
                <a:solidFill>
                  <a:schemeClr val="accent2"/>
                </a:solidFill>
                <a:cs typeface="Times New Roman" pitchFamily="18" charset="0"/>
              </a:rPr>
              <a:t>математика, </a:t>
            </a:r>
            <a:r>
              <a:rPr lang="ru-RU" altLang="ru-RU" sz="2400" b="1" dirty="0" smtClean="0">
                <a:solidFill>
                  <a:schemeClr val="accent2"/>
                </a:solidFill>
                <a:cs typeface="Times New Roman" pitchFamily="18" charset="0"/>
              </a:rPr>
              <a:t>физика)</a:t>
            </a:r>
          </a:p>
          <a:p>
            <a:pPr algn="ctr"/>
            <a:r>
              <a:rPr lang="ru-RU" altLang="ru-RU" sz="2400" b="1" dirty="0" smtClean="0">
                <a:solidFill>
                  <a:srgbClr val="9900FF"/>
                </a:solidFill>
                <a:cs typeface="Times New Roman" pitchFamily="18" charset="0"/>
              </a:rPr>
              <a:t>ИЛИ</a:t>
            </a:r>
          </a:p>
          <a:p>
            <a:pPr algn="just"/>
            <a:r>
              <a:rPr lang="ru-RU" altLang="ru-RU" sz="2400" b="1" dirty="0" smtClean="0">
                <a:solidFill>
                  <a:schemeClr val="accent2"/>
                </a:solidFill>
                <a:cs typeface="Times New Roman" pitchFamily="18" charset="0"/>
              </a:rPr>
              <a:t>ИНФОРМАЦИОННО-ТЕХНОЛОГИЧЕСКИЙ</a:t>
            </a:r>
            <a:endParaRPr lang="en-US" altLang="ru-RU" sz="2400" b="1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algn="r"/>
            <a:r>
              <a:rPr lang="ru-RU" altLang="ru-RU" sz="2400" b="1" dirty="0" smtClean="0">
                <a:solidFill>
                  <a:schemeClr val="accent2"/>
                </a:solidFill>
                <a:cs typeface="Times New Roman" pitchFamily="18" charset="0"/>
              </a:rPr>
              <a:t>(математика, информатика)</a:t>
            </a:r>
            <a:endParaRPr lang="ru-RU" altLang="ru-RU" sz="24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 algn="just"/>
            <a:endParaRPr lang="ru-RU" alt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alt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ГУМАНИТАРНЫЙ</a:t>
            </a:r>
            <a:endParaRPr lang="en-US" altLang="ru-RU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r"/>
            <a:r>
              <a:rPr lang="ru-RU" alt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(история</a:t>
            </a:r>
            <a:r>
              <a:rPr lang="ru-RU" altLang="ru-RU" sz="2400" b="1" dirty="0">
                <a:solidFill>
                  <a:srgbClr val="FF0000"/>
                </a:solidFill>
                <a:cs typeface="Times New Roman" pitchFamily="18" charset="0"/>
              </a:rPr>
              <a:t>, обществознание)</a:t>
            </a:r>
          </a:p>
          <a:p>
            <a:pPr algn="just"/>
            <a:endParaRPr lang="ru-RU" alt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altLang="ru-RU" sz="2400" b="1" dirty="0" smtClean="0">
                <a:solidFill>
                  <a:srgbClr val="008000"/>
                </a:solidFill>
                <a:cs typeface="Times New Roman" pitchFamily="18" charset="0"/>
              </a:rPr>
              <a:t>ЕСТЕСТВЕННОНАУЧНЫЙ</a:t>
            </a:r>
          </a:p>
          <a:p>
            <a:pPr algn="r"/>
            <a:r>
              <a:rPr lang="ru-RU" altLang="ru-RU" sz="2400" b="1" dirty="0" smtClean="0">
                <a:solidFill>
                  <a:srgbClr val="008000"/>
                </a:solidFill>
                <a:cs typeface="Times New Roman" pitchFamily="18" charset="0"/>
              </a:rPr>
              <a:t>(биология</a:t>
            </a:r>
            <a:r>
              <a:rPr lang="ru-RU" altLang="ru-RU" sz="2400" b="1" dirty="0">
                <a:solidFill>
                  <a:srgbClr val="008000"/>
                </a:solidFill>
                <a:cs typeface="Times New Roman" pitchFamily="18" charset="0"/>
              </a:rPr>
              <a:t>, химия)</a:t>
            </a:r>
          </a:p>
          <a:p>
            <a:pPr algn="just"/>
            <a:endParaRPr lang="ru-RU" alt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ru-RU" altLang="ru-RU" sz="2400" b="1" dirty="0" smtClean="0">
                <a:solidFill>
                  <a:srgbClr val="FF7111"/>
                </a:solidFill>
                <a:cs typeface="Times New Roman" pitchFamily="18" charset="0"/>
              </a:rPr>
              <a:t>СОЦИАЛЬНО-ЭКОНОМИЧЕСКИЙ</a:t>
            </a:r>
          </a:p>
          <a:p>
            <a:pPr algn="r"/>
            <a:r>
              <a:rPr lang="ru-RU" altLang="ru-RU" sz="2400" b="1" dirty="0" smtClean="0">
                <a:solidFill>
                  <a:srgbClr val="FF7111"/>
                </a:solidFill>
                <a:cs typeface="Times New Roman" pitchFamily="18" charset="0"/>
              </a:rPr>
              <a:t>(математика</a:t>
            </a:r>
            <a:r>
              <a:rPr lang="ru-RU" altLang="ru-RU" sz="2400" b="1" dirty="0">
                <a:solidFill>
                  <a:srgbClr val="FF7111"/>
                </a:solidFill>
                <a:cs typeface="Times New Roman" pitchFamily="18" charset="0"/>
              </a:rPr>
              <a:t>, </a:t>
            </a:r>
            <a:r>
              <a:rPr lang="ru-RU" altLang="ru-RU" sz="2400" b="1" dirty="0" smtClean="0">
                <a:solidFill>
                  <a:srgbClr val="FF7111"/>
                </a:solidFill>
                <a:cs typeface="Times New Roman" pitchFamily="18" charset="0"/>
              </a:rPr>
              <a:t>обществознание</a:t>
            </a:r>
            <a:r>
              <a:rPr lang="ru-RU" altLang="ru-RU" sz="2400" b="1" dirty="0">
                <a:solidFill>
                  <a:srgbClr val="FF7111"/>
                </a:solidFill>
                <a:cs typeface="Times New Roman" pitchFamily="18" charset="0"/>
              </a:rPr>
              <a:t>)</a:t>
            </a:r>
          </a:p>
        </p:txBody>
      </p:sp>
      <p:pic>
        <p:nvPicPr>
          <p:cNvPr id="3076" name="Рисунок 3"/>
          <p:cNvPicPr>
            <a:picLocks noChangeAspect="1" noChangeArrowheads="1"/>
          </p:cNvPicPr>
          <p:nvPr/>
        </p:nvPicPr>
        <p:blipFill>
          <a:blip r:embed="rId2" cstate="print"/>
          <a:srcRect l="961" t="10547" r="65063" b="59937"/>
          <a:stretch>
            <a:fillRect/>
          </a:stretch>
        </p:blipFill>
        <p:spPr bwMode="auto">
          <a:xfrm>
            <a:off x="6096000" y="0"/>
            <a:ext cx="3019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14282" y="2609299"/>
            <a:ext cx="87249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en-US" altLang="ru-RU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en-US" altLang="ru-RU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alt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8456" t="25160" r="18188" b="15605"/>
          <a:stretch>
            <a:fillRect/>
          </a:stretch>
        </p:blipFill>
        <p:spPr bwMode="auto">
          <a:xfrm>
            <a:off x="571472" y="142852"/>
            <a:ext cx="8001056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46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/>
              <a:t> </a:t>
            </a:r>
            <a:endParaRPr lang="ru-RU" altLang="ru-RU" sz="2400"/>
          </a:p>
          <a:p>
            <a:pPr eaLnBrk="1" hangingPunct="1"/>
            <a:r>
              <a:rPr lang="ru-RU" altLang="ru-RU" sz="2200" b="1"/>
              <a:t> </a:t>
            </a: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128588" y="982930"/>
            <a:ext cx="89392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altLang="ru-RU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alt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ВНИМАНИЕ! </a:t>
            </a:r>
            <a:endParaRPr lang="ru-RU" altLang="ru-RU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altLang="ru-RU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alt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В заявлении абитуриент указывает не более 4-х предметов для изучения на углубленном уровне с указанием приоритета!!!!!!! </a:t>
            </a:r>
          </a:p>
          <a:p>
            <a:pPr algn="just"/>
            <a:endParaRPr lang="ru-RU" altLang="ru-RU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alt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Система зачисления аналогична правилам поступления в ВУЗ </a:t>
            </a:r>
          </a:p>
          <a:p>
            <a:pPr algn="just"/>
            <a:endParaRPr lang="ru-RU" altLang="ru-RU" sz="24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076" name="Рисунок 3"/>
          <p:cNvPicPr>
            <a:picLocks noChangeAspect="1" noChangeArrowheads="1"/>
          </p:cNvPicPr>
          <p:nvPr/>
        </p:nvPicPr>
        <p:blipFill>
          <a:blip r:embed="rId2" cstate="print"/>
          <a:srcRect l="961" t="10547" r="65063" b="59937"/>
          <a:stretch>
            <a:fillRect/>
          </a:stretch>
        </p:blipFill>
        <p:spPr bwMode="auto">
          <a:xfrm>
            <a:off x="6096000" y="0"/>
            <a:ext cx="3019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14282" y="2609299"/>
            <a:ext cx="87249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en-US" altLang="ru-RU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en-US" altLang="ru-RU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alt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2970" t="23623" r="22928" b="10302"/>
          <a:stretch>
            <a:fillRect/>
          </a:stretch>
        </p:blipFill>
        <p:spPr bwMode="auto">
          <a:xfrm>
            <a:off x="142877" y="500042"/>
            <a:ext cx="885827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2094" t="51510" r="11952" b="14387"/>
          <a:stretch>
            <a:fillRect/>
          </a:stretch>
        </p:blipFill>
        <p:spPr bwMode="auto">
          <a:xfrm>
            <a:off x="285720" y="928670"/>
            <a:ext cx="8572560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1752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/>
              <a:t> </a:t>
            </a:r>
            <a:endParaRPr lang="ru-RU" altLang="ru-RU" sz="2400"/>
          </a:p>
          <a:p>
            <a:pPr eaLnBrk="1" hangingPunct="1"/>
            <a:r>
              <a:rPr lang="ru-RU" altLang="ru-RU" sz="2200" b="1"/>
              <a:t> 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52400" y="1698390"/>
            <a:ext cx="8763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24 </a:t>
            </a:r>
            <a:r>
              <a:rPr lang="ru-RU" altLang="ru-RU" sz="3200" b="1" dirty="0">
                <a:solidFill>
                  <a:srgbClr val="FF0000"/>
                </a:solidFill>
              </a:rPr>
              <a:t>марта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2025 года – </a:t>
            </a:r>
          </a:p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предоставление </a:t>
            </a:r>
            <a:r>
              <a:rPr lang="ru-RU" altLang="ru-RU" sz="3200" b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endParaRPr lang="ru-RU" altLang="ru-RU" sz="1600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24-25 марта 2025 года – </a:t>
            </a:r>
          </a:p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ознакомление с результатами экспертизы </a:t>
            </a:r>
            <a:r>
              <a:rPr lang="ru-RU" altLang="ru-RU" sz="3200" b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 (номер СНИЛС)</a:t>
            </a:r>
          </a:p>
          <a:p>
            <a:pPr algn="ctr" eaLnBrk="1" hangingPunct="1"/>
            <a:endParaRPr lang="ru-RU" altLang="ru-RU" sz="16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26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марта 2025 года – с 15.00 до 17.00 – ответы на вопросы родителей  </a:t>
            </a:r>
            <a:endParaRPr lang="ru-RU" altLang="ru-RU" sz="3200" b="1" dirty="0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3200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 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pic>
        <p:nvPicPr>
          <p:cNvPr id="22532" name="Рисунок 3"/>
          <p:cNvPicPr>
            <a:picLocks noChangeAspect="1" noChangeArrowheads="1"/>
          </p:cNvPicPr>
          <p:nvPr/>
        </p:nvPicPr>
        <p:blipFill>
          <a:blip r:embed="rId2" cstate="print"/>
          <a:srcRect l="961" t="10547" r="65063" b="59937"/>
          <a:stretch>
            <a:fillRect/>
          </a:stretch>
        </p:blipFill>
        <p:spPr bwMode="auto">
          <a:xfrm>
            <a:off x="6096000" y="0"/>
            <a:ext cx="3019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2350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ШАГ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95536" y="1844824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40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400" b="1"/>
              <a:t> </a:t>
            </a:r>
            <a:endParaRPr lang="ru-RU" altLang="ru-RU" sz="2400"/>
          </a:p>
          <a:p>
            <a:pPr eaLnBrk="1" hangingPunct="1"/>
            <a:r>
              <a:rPr lang="ru-RU" altLang="ru-RU" sz="2200" b="1"/>
              <a:t> </a:t>
            </a: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304800" y="304800"/>
            <a:ext cx="868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КАК СОБРАТЬ ПОРТФОЛИО? </a:t>
            </a:r>
          </a:p>
          <a:p>
            <a:pPr eaLnBrk="1" hangingPunct="1"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lvl="0" eaLnBrk="1" hangingPunct="1">
              <a:buFont typeface="Arial" pitchFamily="34" charset="0"/>
              <a:buChar char="•"/>
              <a:defRPr/>
            </a:pPr>
            <a:r>
              <a:rPr lang="ru-RU" sz="2000" dirty="0" smtClean="0"/>
              <a:t>Взять папку с вкладышами или папку скоросшиватель</a:t>
            </a:r>
          </a:p>
          <a:p>
            <a:pPr lvl="0" eaLnBrk="1" hangingPunct="1">
              <a:defRPr/>
            </a:pPr>
            <a:endParaRPr lang="ru-RU" sz="2400" dirty="0" smtClean="0"/>
          </a:p>
          <a:p>
            <a:pPr lvl="0"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000099"/>
                </a:solidFill>
              </a:rPr>
              <a:t>1 </a:t>
            </a:r>
            <a:r>
              <a:rPr lang="ru-RU" sz="2000" b="1" dirty="0">
                <a:solidFill>
                  <a:srgbClr val="000099"/>
                </a:solidFill>
              </a:rPr>
              <a:t>раздел </a:t>
            </a:r>
            <a:r>
              <a:rPr lang="ru-RU" sz="2000" dirty="0"/>
              <a:t>– титульный лист: </a:t>
            </a:r>
            <a:r>
              <a:rPr lang="ru-RU" sz="2000" dirty="0" smtClean="0"/>
              <a:t>ФИО </a:t>
            </a:r>
            <a:r>
              <a:rPr lang="ru-RU" sz="2000" dirty="0"/>
              <a:t>ребёнка, </a:t>
            </a:r>
            <a:r>
              <a:rPr lang="ru-RU" sz="2000" dirty="0" smtClean="0"/>
              <a:t>школа </a:t>
            </a:r>
            <a:endParaRPr lang="ru-RU" sz="2000" dirty="0"/>
          </a:p>
          <a:p>
            <a:pPr eaLnBrk="1" hangingPunct="1">
              <a:defRPr/>
            </a:pPr>
            <a:endParaRPr lang="ru-RU" sz="2000" dirty="0"/>
          </a:p>
          <a:p>
            <a:pPr eaLnBrk="1" hangingPunct="1">
              <a:defRPr/>
            </a:pPr>
            <a:endParaRPr lang="ru-RU" sz="2400" dirty="0"/>
          </a:p>
        </p:txBody>
      </p:sp>
      <p:pic>
        <p:nvPicPr>
          <p:cNvPr id="4" name="Рисунок 3" descr="http://images.ua.prom.st/128442191_w200_h200_papkaa5_sinyay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764704"/>
            <a:ext cx="1905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5876" t="31506" r="66436" b="15777"/>
          <a:stretch>
            <a:fillRect/>
          </a:stretch>
        </p:blipFill>
        <p:spPr bwMode="auto">
          <a:xfrm>
            <a:off x="3316287" y="2814652"/>
            <a:ext cx="2827349" cy="3257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3056</TotalTime>
  <Words>929</Words>
  <Application>Microsoft Office PowerPoint</Application>
  <PresentationFormat>Экран (4:3)</PresentationFormat>
  <Paragraphs>286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 Аргунова</dc:creator>
  <cp:lastModifiedBy>WinUser</cp:lastModifiedBy>
  <cp:revision>300</cp:revision>
  <cp:lastPrinted>2021-10-14T08:23:26Z</cp:lastPrinted>
  <dcterms:created xsi:type="dcterms:W3CDTF">1601-01-01T00:00:00Z</dcterms:created>
  <dcterms:modified xsi:type="dcterms:W3CDTF">2025-03-25T16:36:27Z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